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13716000" cx="24384000"/>
  <p:notesSz cx="6858000" cy="9144000"/>
  <p:embeddedFontLst>
    <p:embeddedFont>
      <p:font typeface="Carme"/>
      <p:regular r:id="rId88"/>
    </p:embeddedFont>
    <p:embeddedFont>
      <p:font typeface="Palatino Linotype"/>
      <p:regular r:id="rId89"/>
      <p:bold r:id="rId90"/>
      <p:italic r:id="rId91"/>
      <p:boldItalic r:id="rId92"/>
    </p:embeddedFont>
    <p:embeddedFont>
      <p:font typeface="Quattrocento Sans"/>
      <p:regular r:id="rId93"/>
      <p:bold r:id="rId94"/>
      <p:italic r:id="rId95"/>
      <p:boldItalic r:id="rId96"/>
    </p:embeddedFont>
    <p:embeddedFont>
      <p:font typeface="Helvetica Neue"/>
      <p:regular r:id="rId97"/>
      <p:bold r:id="rId98"/>
      <p:italic r:id="rId99"/>
      <p:boldItalic r:id="rId100"/>
    </p:embeddedFont>
    <p:embeddedFont>
      <p:font typeface="PT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DC98431E-0C50-40D8-AE61-2BA6D113A3D9}">
  <a:tblStyle styleId="{DC98431E-0C50-40D8-AE61-2BA6D113A3D9}" styleName="Table_0">
    <a:wholeTbl>
      <a:tcTxStyle b="off" i="off">
        <a:font>
          <a:latin typeface="Arial"/>
          <a:ea typeface="Arial"/>
          <a:cs typeface="Arial"/>
        </a:font>
        <a:srgbClr val="000000"/>
      </a:tcTxStyle>
      <a:tcStyle>
        <a:tcBdr>
          <a:left>
            <a:ln cap="flat" cmpd="sng" w="25400">
              <a:solidFill>
                <a:srgbClr val="FFFFFF"/>
              </a:solidFill>
              <a:prstDash val="solid"/>
              <a:round/>
              <a:headEnd len="med" w="med" type="none"/>
              <a:tailEnd len="med" w="med" type="none"/>
            </a:ln>
          </a:left>
          <a:right>
            <a:ln cap="flat" cmpd="sng" w="25400">
              <a:solidFill>
                <a:srgbClr val="FFFFFF"/>
              </a:solidFill>
              <a:prstDash val="solid"/>
              <a:round/>
              <a:headEnd len="med" w="med" type="none"/>
              <a:tailEnd len="med" w="med" type="none"/>
            </a:ln>
          </a:right>
          <a:top>
            <a:ln cap="flat" cmpd="sng" w="25400">
              <a:solidFill>
                <a:srgbClr val="FFFFFF"/>
              </a:solidFill>
              <a:prstDash val="solid"/>
              <a:round/>
              <a:headEnd len="med" w="med" type="none"/>
              <a:tailEnd len="med" w="med" type="none"/>
            </a:ln>
          </a:top>
          <a:bottom>
            <a:ln cap="flat" cmpd="sng" w="25400">
              <a:solidFill>
                <a:srgbClr val="FFFFFF"/>
              </a:solidFill>
              <a:prstDash val="solid"/>
              <a:round/>
              <a:headEnd len="med" w="med" type="none"/>
              <a:tailEnd len="med" w="med" type="none"/>
            </a:ln>
          </a:bottom>
          <a:insideH>
            <a:ln cap="flat" cmpd="sng" w="25400">
              <a:solidFill>
                <a:srgbClr val="FFFFFF"/>
              </a:solidFill>
              <a:prstDash val="solid"/>
              <a:round/>
              <a:headEnd len="med" w="med" type="none"/>
              <a:tailEnd len="med" w="med" type="none"/>
            </a:ln>
          </a:insideH>
          <a:insideV>
            <a:ln cap="flat" cmpd="sng" w="25400">
              <a:solidFill>
                <a:srgbClr val="FFFFFF"/>
              </a:solidFill>
              <a:prstDash val="solid"/>
              <a:round/>
              <a:headEnd len="med" w="med" type="none"/>
              <a:tailEnd len="med" w="med" type="none"/>
            </a:ln>
          </a:insideV>
        </a:tcBdr>
        <a:fill>
          <a:solidFill>
            <a:srgbClr val="CCD6E3"/>
          </a:solidFill>
        </a:fill>
      </a:tcStyle>
    </a:wholeTbl>
    <a:band2H>
      <a:tcTxStyle b="off" i="off"/>
      <a:tcStyle>
        <a:fill>
          <a:solidFill>
            <a:srgbClr val="E8ECF2"/>
          </a:solidFill>
        </a:fill>
      </a:tcStyle>
    </a:band2H>
    <a:firstCol>
      <a:tcTxStyle b="on" i="off">
        <a:font>
          <a:latin typeface="Arial"/>
          <a:ea typeface="Arial"/>
          <a:cs typeface="Arial"/>
        </a:font>
        <a:srgbClr val="FFFFFF"/>
      </a:tcTxStyle>
      <a:tcStyle>
        <a:tcBdr>
          <a:left>
            <a:ln cap="flat" cmpd="sng" w="25400">
              <a:solidFill>
                <a:srgbClr val="FFFFFF"/>
              </a:solidFill>
              <a:prstDash val="solid"/>
              <a:round/>
              <a:headEnd len="med" w="med" type="none"/>
              <a:tailEnd len="med" w="med" type="none"/>
            </a:ln>
          </a:left>
          <a:right>
            <a:ln cap="flat" cmpd="sng" w="25400">
              <a:solidFill>
                <a:srgbClr val="FFFFFF"/>
              </a:solidFill>
              <a:prstDash val="solid"/>
              <a:round/>
              <a:headEnd len="med" w="med" type="none"/>
              <a:tailEnd len="med" w="med" type="none"/>
            </a:ln>
          </a:right>
          <a:top>
            <a:ln cap="flat" cmpd="sng" w="25400">
              <a:solidFill>
                <a:srgbClr val="FFFFFF"/>
              </a:solidFill>
              <a:prstDash val="solid"/>
              <a:round/>
              <a:headEnd len="med" w="med" type="none"/>
              <a:tailEnd len="med" w="med" type="none"/>
            </a:ln>
          </a:top>
          <a:bottom>
            <a:ln cap="flat" cmpd="sng" w="25400">
              <a:solidFill>
                <a:srgbClr val="FFFFFF"/>
              </a:solidFill>
              <a:prstDash val="solid"/>
              <a:round/>
              <a:headEnd len="med" w="med" type="none"/>
              <a:tailEnd len="med" w="med" type="none"/>
            </a:ln>
          </a:bottom>
          <a:insideH>
            <a:ln cap="flat" cmpd="sng" w="25400">
              <a:solidFill>
                <a:srgbClr val="FFFFFF"/>
              </a:solidFill>
              <a:prstDash val="solid"/>
              <a:round/>
              <a:headEnd len="med" w="med" type="none"/>
              <a:tailEnd len="med" w="med" type="none"/>
            </a:ln>
          </a:insideH>
          <a:insideV>
            <a:ln cap="flat" cmpd="sng" w="25400">
              <a:solidFill>
                <a:srgbClr val="FFFFFF"/>
              </a:solidFill>
              <a:prstDash val="solid"/>
              <a:round/>
              <a:headEnd len="med" w="med" type="none"/>
              <a:tailEnd len="med" w="med" type="none"/>
            </a:ln>
          </a:insideV>
        </a:tcBdr>
        <a:fill>
          <a:solidFill>
            <a:schemeClr val="accent1"/>
          </a:solidFill>
        </a:fill>
      </a:tcStyle>
    </a:firstCol>
    <a:lastRow>
      <a:tcTxStyle b="on" i="off">
        <a:font>
          <a:latin typeface="Arial"/>
          <a:ea typeface="Arial"/>
          <a:cs typeface="Arial"/>
        </a:font>
        <a:srgbClr val="FFFFFF"/>
      </a:tcTxStyle>
      <a:tcStyle>
        <a:tcBdr>
          <a:left>
            <a:ln cap="flat" cmpd="sng" w="25400">
              <a:solidFill>
                <a:srgbClr val="FFFFFF"/>
              </a:solidFill>
              <a:prstDash val="solid"/>
              <a:round/>
              <a:headEnd len="med" w="med" type="none"/>
              <a:tailEnd len="med" w="med" type="none"/>
            </a:ln>
          </a:left>
          <a:right>
            <a:ln cap="flat" cmpd="sng" w="25400">
              <a:solidFill>
                <a:srgbClr val="FFFFFF"/>
              </a:solidFill>
              <a:prstDash val="solid"/>
              <a:round/>
              <a:headEnd len="med" w="med" type="none"/>
              <a:tailEnd len="med" w="med" type="none"/>
            </a:ln>
          </a:right>
          <a:top>
            <a:ln cap="flat" cmpd="sng" w="76200">
              <a:solidFill>
                <a:srgbClr val="FFFFFF"/>
              </a:solidFill>
              <a:prstDash val="solid"/>
              <a:round/>
              <a:headEnd len="med" w="med" type="none"/>
              <a:tailEnd len="med" w="med" type="none"/>
            </a:ln>
          </a:top>
          <a:bottom>
            <a:ln cap="flat" cmpd="sng" w="25400">
              <a:solidFill>
                <a:srgbClr val="FFFFFF"/>
              </a:solidFill>
              <a:prstDash val="solid"/>
              <a:round/>
              <a:headEnd len="med" w="med" type="none"/>
              <a:tailEnd len="med" w="med" type="none"/>
            </a:ln>
          </a:bottom>
          <a:insideH>
            <a:ln cap="flat" cmpd="sng" w="25400">
              <a:solidFill>
                <a:srgbClr val="FFFFFF"/>
              </a:solidFill>
              <a:prstDash val="solid"/>
              <a:round/>
              <a:headEnd len="med" w="med" type="none"/>
              <a:tailEnd len="med" w="med" type="none"/>
            </a:ln>
          </a:insideH>
          <a:insideV>
            <a:ln cap="flat" cmpd="sng" w="25400">
              <a:solidFill>
                <a:srgbClr val="FFFFFF"/>
              </a:solidFill>
              <a:prstDash val="solid"/>
              <a:round/>
              <a:headEnd len="med" w="med" type="none"/>
              <a:tailEnd len="med" w="med" type="none"/>
            </a:ln>
          </a:insideV>
        </a:tcBdr>
        <a:fill>
          <a:solidFill>
            <a:schemeClr val="accent1"/>
          </a:solidFill>
        </a:fill>
      </a:tcStyle>
    </a:lastRow>
    <a:firstRow>
      <a:tcTxStyle b="on" i="off">
        <a:font>
          <a:latin typeface="Arial"/>
          <a:ea typeface="Arial"/>
          <a:cs typeface="Arial"/>
        </a:font>
        <a:srgbClr val="FFFFFF"/>
      </a:tcTxStyle>
      <a:tcStyle>
        <a:tcBdr>
          <a:left>
            <a:ln cap="flat" cmpd="sng" w="25400">
              <a:solidFill>
                <a:srgbClr val="FFFFFF"/>
              </a:solidFill>
              <a:prstDash val="solid"/>
              <a:round/>
              <a:headEnd len="med" w="med" type="none"/>
              <a:tailEnd len="med" w="med" type="none"/>
            </a:ln>
          </a:left>
          <a:right>
            <a:ln cap="flat" cmpd="sng" w="25400">
              <a:solidFill>
                <a:srgbClr val="FFFFFF"/>
              </a:solidFill>
              <a:prstDash val="solid"/>
              <a:round/>
              <a:headEnd len="med" w="med" type="none"/>
              <a:tailEnd len="med" w="med" type="none"/>
            </a:ln>
          </a:right>
          <a:top>
            <a:ln cap="flat" cmpd="sng" w="25400">
              <a:solidFill>
                <a:srgbClr val="FFFFFF"/>
              </a:solidFill>
              <a:prstDash val="solid"/>
              <a:round/>
              <a:headEnd len="med" w="med" type="none"/>
              <a:tailEnd len="med" w="med" type="none"/>
            </a:ln>
          </a:top>
          <a:bottom>
            <a:ln cap="flat" cmpd="sng" w="76200">
              <a:solidFill>
                <a:srgbClr val="FFFFFF"/>
              </a:solidFill>
              <a:prstDash val="solid"/>
              <a:round/>
              <a:headEnd len="med" w="med" type="none"/>
              <a:tailEnd len="med" w="med" type="none"/>
            </a:ln>
          </a:bottom>
          <a:insideH>
            <a:ln cap="flat" cmpd="sng" w="25400">
              <a:solidFill>
                <a:srgbClr val="FFFFFF"/>
              </a:solidFill>
              <a:prstDash val="solid"/>
              <a:round/>
              <a:headEnd len="med" w="med" type="none"/>
              <a:tailEnd len="med" w="med" type="none"/>
            </a:ln>
          </a:insideH>
          <a:insideV>
            <a:ln cap="flat" cmpd="sng" w="25400">
              <a:solidFill>
                <a:srgbClr val="FFFFFF"/>
              </a:solidFill>
              <a:prstDash val="solid"/>
              <a:round/>
              <a:headEnd len="med" w="med" type="none"/>
              <a:tailEnd len="med" w="med" type="none"/>
            </a:ln>
          </a:insideV>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PT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PTSans-italic.fntdata"/><Relationship Id="rId102" Type="http://schemas.openxmlformats.org/officeDocument/2006/relationships/font" Target="fonts/PTSans-bold.fntdata"/><Relationship Id="rId101" Type="http://schemas.openxmlformats.org/officeDocument/2006/relationships/font" Target="fonts/PTSans-regular.fntdata"/><Relationship Id="rId100" Type="http://schemas.openxmlformats.org/officeDocument/2006/relationships/font" Target="fonts/HelveticaNeue-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QuattrocentoSans-italic.fntdata"/><Relationship Id="rId94" Type="http://schemas.openxmlformats.org/officeDocument/2006/relationships/font" Target="fonts/QuattrocentoSans-bold.fntdata"/><Relationship Id="rId97" Type="http://schemas.openxmlformats.org/officeDocument/2006/relationships/font" Target="fonts/HelveticaNeue-regular.fntdata"/><Relationship Id="rId96" Type="http://schemas.openxmlformats.org/officeDocument/2006/relationships/font" Target="fonts/QuattrocentoSans-boldItalic.fntdata"/><Relationship Id="rId11" Type="http://schemas.openxmlformats.org/officeDocument/2006/relationships/slide" Target="slides/slide6.xml"/><Relationship Id="rId99" Type="http://schemas.openxmlformats.org/officeDocument/2006/relationships/font" Target="fonts/HelveticaNeue-italic.fntdata"/><Relationship Id="rId10" Type="http://schemas.openxmlformats.org/officeDocument/2006/relationships/slide" Target="slides/slide5.xml"/><Relationship Id="rId98"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PalatinoLinotype-italic.fntdata"/><Relationship Id="rId90" Type="http://schemas.openxmlformats.org/officeDocument/2006/relationships/font" Target="fonts/PalatinoLinotype-bold.fntdata"/><Relationship Id="rId93" Type="http://schemas.openxmlformats.org/officeDocument/2006/relationships/font" Target="fonts/QuattrocentoSans-regular.fntdata"/><Relationship Id="rId92" Type="http://schemas.openxmlformats.org/officeDocument/2006/relationships/font" Target="fonts/PalatinoLinotype-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Carme-regular.fntdata"/><Relationship Id="rId87" Type="http://schemas.openxmlformats.org/officeDocument/2006/relationships/slide" Target="slides/slide82.xml"/><Relationship Id="rId89" Type="http://schemas.openxmlformats.org/officeDocument/2006/relationships/font" Target="fonts/PalatinoLinotype-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199" cy="4114800"/>
          </a:xfrm>
          <a:prstGeom prst="rect">
            <a:avLst/>
          </a:prstGeom>
          <a:noFill/>
          <a:ln>
            <a:noFill/>
          </a:ln>
        </p:spPr>
        <p:txBody>
          <a:bodyPr anchorCtr="0" anchor="t" bIns="91425" lIns="91425" rIns="91425" tIns="91425"/>
          <a:lstStyle>
            <a:lvl1pPr indent="0" lvl="0" marL="0" marR="0" rtl="0" algn="l">
              <a:spcBef>
                <a:spcPts val="0"/>
              </a:spcBef>
              <a:buNone/>
              <a:defRPr b="0" i="0" sz="3600" u="none" cap="none" strike="noStrike">
                <a:latin typeface="Helvetica Neue"/>
                <a:ea typeface="Helvetica Neue"/>
                <a:cs typeface="Helvetica Neue"/>
                <a:sym typeface="Helvetica Neue"/>
              </a:defRPr>
            </a:lvl1pPr>
            <a:lvl2pPr indent="228600" lvl="1" marL="457200" marR="0" rtl="0" algn="l">
              <a:spcBef>
                <a:spcPts val="0"/>
              </a:spcBef>
              <a:buNone/>
              <a:defRPr b="0" i="0" sz="3600" u="none" cap="none" strike="noStrike">
                <a:latin typeface="Helvetica Neue"/>
                <a:ea typeface="Helvetica Neue"/>
                <a:cs typeface="Helvetica Neue"/>
                <a:sym typeface="Helvetica Neue"/>
              </a:defRPr>
            </a:lvl2pPr>
            <a:lvl3pPr indent="457200" lvl="2" marL="914400" marR="0" rtl="0" algn="l">
              <a:spcBef>
                <a:spcPts val="0"/>
              </a:spcBef>
              <a:buNone/>
              <a:defRPr b="0" i="0" sz="3600" u="none" cap="none" strike="noStrike">
                <a:latin typeface="Helvetica Neue"/>
                <a:ea typeface="Helvetica Neue"/>
                <a:cs typeface="Helvetica Neue"/>
                <a:sym typeface="Helvetica Neue"/>
              </a:defRPr>
            </a:lvl3pPr>
            <a:lvl4pPr indent="685800" lvl="3" marL="1371600" marR="0" rtl="0" algn="l">
              <a:spcBef>
                <a:spcPts val="0"/>
              </a:spcBef>
              <a:buNone/>
              <a:defRPr b="0" i="0" sz="3600" u="none" cap="none" strike="noStrike">
                <a:latin typeface="Helvetica Neue"/>
                <a:ea typeface="Helvetica Neue"/>
                <a:cs typeface="Helvetica Neue"/>
                <a:sym typeface="Helvetica Neue"/>
              </a:defRPr>
            </a:lvl4pPr>
            <a:lvl5pPr indent="914400" lvl="4" marL="1828800" marR="0" rtl="0" algn="l">
              <a:spcBef>
                <a:spcPts val="0"/>
              </a:spcBef>
              <a:buNone/>
              <a:defRPr b="0" i="0" sz="3600" u="none" cap="none" strike="noStrike">
                <a:latin typeface="Helvetica Neue"/>
                <a:ea typeface="Helvetica Neue"/>
                <a:cs typeface="Helvetica Neue"/>
                <a:sym typeface="Helvetica Neue"/>
              </a:defRPr>
            </a:lvl5pPr>
            <a:lvl6pPr indent="1143000" lvl="5" marL="2286000" marR="0" rtl="0" algn="l">
              <a:spcBef>
                <a:spcPts val="0"/>
              </a:spcBef>
              <a:buNone/>
              <a:defRPr b="0" i="0" sz="3600" u="none" cap="none" strike="noStrike">
                <a:latin typeface="Helvetica Neue"/>
                <a:ea typeface="Helvetica Neue"/>
                <a:cs typeface="Helvetica Neue"/>
                <a:sym typeface="Helvetica Neue"/>
              </a:defRPr>
            </a:lvl6pPr>
            <a:lvl7pPr indent="1371600" lvl="6" marL="2743200" marR="0" rtl="0" algn="l">
              <a:spcBef>
                <a:spcPts val="0"/>
              </a:spcBef>
              <a:buNone/>
              <a:defRPr b="0" i="0" sz="3600" u="none" cap="none" strike="noStrike">
                <a:latin typeface="Helvetica Neue"/>
                <a:ea typeface="Helvetica Neue"/>
                <a:cs typeface="Helvetica Neue"/>
                <a:sym typeface="Helvetica Neue"/>
              </a:defRPr>
            </a:lvl7pPr>
            <a:lvl8pPr indent="1600200" lvl="7" marL="3200400" marR="0" rtl="0" algn="l">
              <a:spcBef>
                <a:spcPts val="0"/>
              </a:spcBef>
              <a:buNone/>
              <a:defRPr b="0" i="0" sz="3600" u="none" cap="none" strike="noStrike">
                <a:latin typeface="Helvetica Neue"/>
                <a:ea typeface="Helvetica Neue"/>
                <a:cs typeface="Helvetica Neue"/>
                <a:sym typeface="Helvetica Neue"/>
              </a:defRPr>
            </a:lvl8pPr>
            <a:lvl9pPr indent="1828800" lvl="8" marL="3657600" marR="0" rtl="0" algn="l">
              <a:spcBef>
                <a:spcPts val="0"/>
              </a:spcBef>
              <a:buNone/>
              <a:defRPr b="0" i="0" sz="36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53" name="Shape 1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79" name="Shape 2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85" name="Shape 2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366" name="Shape 3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372" name="Shape 3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83" name="Shape 38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latin typeface="Calibri"/>
                <a:ea typeface="Calibri"/>
                <a:cs typeface="Calibri"/>
                <a:sym typeface="Calibri"/>
              </a:rPr>
              <a:t>Data never goes into or through R</a:t>
            </a:r>
          </a:p>
          <a:p>
            <a:pPr indent="0" lvl="0" marL="0" marR="0" rtl="0" algn="l">
              <a:spcBef>
                <a:spcPts val="0"/>
              </a:spcBef>
              <a:buSzPct val="25000"/>
              <a:buNone/>
            </a:pPr>
            <a:r>
              <a:rPr b="0" i="0" lang="en-US" sz="1200" u="none" cap="none" strike="noStrike">
                <a:latin typeface="Calibri"/>
                <a:ea typeface="Calibri"/>
                <a:cs typeface="Calibri"/>
                <a:sym typeface="Calibri"/>
              </a:rPr>
              <a:t>R tells H2O what to do</a:t>
            </a:r>
          </a:p>
          <a:p>
            <a:pPr indent="0" lvl="0" marL="0" marR="0" rtl="0" algn="l">
              <a:spcBef>
                <a:spcPts val="0"/>
              </a:spcBef>
              <a:buSzPct val="25000"/>
              <a:buNone/>
            </a:pPr>
            <a:r>
              <a:rPr b="0" i="0" lang="en-US" sz="1200" u="none" cap="none" strike="noStrike">
                <a:latin typeface="Calibri"/>
                <a:ea typeface="Calibri"/>
                <a:cs typeface="Calibri"/>
                <a:sym typeface="Calibri"/>
              </a:rPr>
              <a:t>R has a pointer to the big data that lives in H2O</a:t>
            </a:r>
          </a:p>
          <a:p>
            <a:pPr indent="0" lvl="0" marL="0" marR="0" rtl="0" algn="l">
              <a:spcBef>
                <a:spcPts val="0"/>
              </a:spcBef>
              <a:buSzPct val="25000"/>
              <a:buNone/>
            </a:pPr>
            <a:r>
              <a:rPr b="0" i="0" lang="en-US" sz="1200" u="none" cap="none" strike="noStrike">
                <a:latin typeface="Calibri"/>
                <a:ea typeface="Calibri"/>
                <a:cs typeface="Calibri"/>
                <a:sym typeface="Calibri"/>
              </a:rPr>
              <a:t>Operations on the R object are intercepted using operator overleading and forwarded to H2O via the REST API</a:t>
            </a:r>
          </a:p>
          <a:p>
            <a:pPr indent="0" lvl="0" marL="0" marR="0" rtl="0" algn="l">
              <a:spcBef>
                <a:spcPts val="0"/>
              </a:spcBef>
              <a:buSzPct val="25000"/>
              <a:buNone/>
            </a:pPr>
            <a:r>
              <a:rPr b="0" i="0" lang="en-US" sz="1200" u="none" cap="none" strike="noStrike">
                <a:latin typeface="Calibri"/>
                <a:ea typeface="Calibri"/>
                <a:cs typeface="Calibri"/>
                <a:sym typeface="Calibri"/>
              </a:rPr>
              <a:t>H2OFrame object in R is a proxy for the big data in H2O</a:t>
            </a:r>
          </a:p>
          <a:p>
            <a:pPr indent="0" lvl="0" marL="0" marR="0" rtl="0" algn="l">
              <a:spcBef>
                <a:spcPts val="0"/>
              </a:spcBef>
              <a:buSzPct val="25000"/>
              <a:buNone/>
            </a:pPr>
            <a:r>
              <a:t/>
            </a:r>
            <a:endParaRPr b="0" i="0" sz="3600" u="none" cap="none" strike="noStrike">
              <a:latin typeface="Helvetica Neue"/>
              <a:ea typeface="Helvetica Neue"/>
              <a:cs typeface="Helvetica Neue"/>
              <a:sym typeface="Helvetica Neue"/>
            </a:endParaRPr>
          </a:p>
          <a:p>
            <a:pPr indent="0" lvl="0" marL="0" marR="0" rtl="0" algn="l">
              <a:spcBef>
                <a:spcPts val="0"/>
              </a:spcBef>
              <a:buSzPct val="25000"/>
              <a:buNone/>
            </a:pPr>
            <a:r>
              <a:t/>
            </a:r>
            <a:endParaRPr b="0" i="0" sz="3600" u="none" cap="none" strike="noStrike">
              <a:latin typeface="Helvetica Neue"/>
              <a:ea typeface="Helvetica Neue"/>
              <a:cs typeface="Helvetica Neue"/>
              <a:sym typeface="Helvetica Neue"/>
            </a:endParaRPr>
          </a:p>
          <a:p>
            <a:pPr indent="0" lvl="0" marL="0" marR="0" rtl="0" algn="l">
              <a:spcBef>
                <a:spcPts val="0"/>
              </a:spcBef>
              <a:buSzPct val="25000"/>
              <a:buNone/>
            </a:pPr>
            <a:r>
              <a:rPr b="0" i="0" lang="en-US" sz="1200" u="none" cap="none" strike="noStrike">
                <a:latin typeface="Calibri"/>
                <a:ea typeface="Calibri"/>
                <a:cs typeface="Calibri"/>
                <a:sym typeface="Calibri"/>
              </a:rPr>
              <a:t>R: df= H2O.imporrtFile(“hdfs://path/to/data.csv”)</a:t>
            </a:r>
          </a:p>
          <a:p>
            <a:pPr indent="0" lvl="0" marL="0" marR="0" rtl="0" algn="l">
              <a:spcBef>
                <a:spcPts val="0"/>
              </a:spcBef>
              <a:buSzPct val="25000"/>
              <a:buNone/>
            </a:pPr>
            <a:r>
              <a:rPr b="0" i="0" lang="en-US" sz="1200" u="none" cap="none" strike="noStrike">
                <a:latin typeface="Calibri"/>
                <a:ea typeface="Calibri"/>
                <a:cs typeface="Calibri"/>
                <a:sym typeface="Calibri"/>
              </a:rPr>
              <a:t>h2o&gt;_df is an H2OFrame object in 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29" name="Shape 42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latin typeface="Calibri"/>
                <a:ea typeface="Calibri"/>
                <a:cs typeface="Calibri"/>
                <a:sym typeface="Calibri"/>
              </a:rPr>
              <a:t>Data never goes into or through R</a:t>
            </a:r>
          </a:p>
          <a:p>
            <a:pPr indent="0" lvl="0" marL="0" marR="0" rtl="0" algn="l">
              <a:spcBef>
                <a:spcPts val="0"/>
              </a:spcBef>
              <a:buSzPct val="25000"/>
              <a:buNone/>
            </a:pPr>
            <a:r>
              <a:rPr b="0" i="0" lang="en-US" sz="1200" u="none" cap="none" strike="noStrike">
                <a:latin typeface="Calibri"/>
                <a:ea typeface="Calibri"/>
                <a:cs typeface="Calibri"/>
                <a:sym typeface="Calibri"/>
              </a:rPr>
              <a:t>R tells H2O what to do</a:t>
            </a:r>
          </a:p>
          <a:p>
            <a:pPr indent="0" lvl="0" marL="0" marR="0" rtl="0" algn="l">
              <a:spcBef>
                <a:spcPts val="0"/>
              </a:spcBef>
              <a:buSzPct val="25000"/>
              <a:buNone/>
            </a:pPr>
            <a:r>
              <a:rPr b="0" i="0" lang="en-US" sz="1200" u="none" cap="none" strike="noStrike">
                <a:latin typeface="Calibri"/>
                <a:ea typeface="Calibri"/>
                <a:cs typeface="Calibri"/>
                <a:sym typeface="Calibri"/>
              </a:rPr>
              <a:t>R has a pointer to the big data that lives in H2O</a:t>
            </a:r>
          </a:p>
          <a:p>
            <a:pPr indent="0" lvl="0" marL="0" marR="0" rtl="0" algn="l">
              <a:spcBef>
                <a:spcPts val="0"/>
              </a:spcBef>
              <a:buSzPct val="25000"/>
              <a:buNone/>
            </a:pPr>
            <a:r>
              <a:rPr b="0" i="0" lang="en-US" sz="1200" u="none" cap="none" strike="noStrike">
                <a:latin typeface="Calibri"/>
                <a:ea typeface="Calibri"/>
                <a:cs typeface="Calibri"/>
                <a:sym typeface="Calibri"/>
              </a:rPr>
              <a:t>Operations on the R object are intercepted using operator overleading and forwarded to H2O via the REST API</a:t>
            </a:r>
          </a:p>
          <a:p>
            <a:pPr indent="0" lvl="0" marL="0" marR="0" rtl="0" algn="l">
              <a:spcBef>
                <a:spcPts val="0"/>
              </a:spcBef>
              <a:buSzPct val="25000"/>
              <a:buNone/>
            </a:pPr>
            <a:r>
              <a:rPr b="0" i="0" lang="en-US" sz="1200" u="none" cap="none" strike="noStrike">
                <a:latin typeface="Calibri"/>
                <a:ea typeface="Calibri"/>
                <a:cs typeface="Calibri"/>
                <a:sym typeface="Calibri"/>
              </a:rPr>
              <a:t>H2OFrame object in R is a proxy for the big data in H2O</a:t>
            </a:r>
          </a:p>
          <a:p>
            <a:pPr indent="0" lvl="0" marL="0" marR="0" rtl="0" algn="l">
              <a:spcBef>
                <a:spcPts val="0"/>
              </a:spcBef>
              <a:buSzPct val="25000"/>
              <a:buNone/>
            </a:pPr>
            <a:r>
              <a:t/>
            </a:r>
            <a:endParaRPr b="0" i="0" sz="3600" u="none" cap="none" strike="noStrike">
              <a:latin typeface="Helvetica Neue"/>
              <a:ea typeface="Helvetica Neue"/>
              <a:cs typeface="Helvetica Neue"/>
              <a:sym typeface="Helvetica Neue"/>
            </a:endParaRPr>
          </a:p>
          <a:p>
            <a:pPr indent="0" lvl="0" marL="0" marR="0" rtl="0" algn="l">
              <a:spcBef>
                <a:spcPts val="0"/>
              </a:spcBef>
              <a:buSzPct val="25000"/>
              <a:buNone/>
            </a:pPr>
            <a:r>
              <a:t/>
            </a:r>
            <a:endParaRPr b="0" i="0" sz="3600" u="none" cap="none" strike="noStrike">
              <a:latin typeface="Helvetica Neue"/>
              <a:ea typeface="Helvetica Neue"/>
              <a:cs typeface="Helvetica Neue"/>
              <a:sym typeface="Helvetica Neue"/>
            </a:endParaRPr>
          </a:p>
          <a:p>
            <a:pPr indent="0" lvl="0" marL="0" marR="0" rtl="0" algn="l">
              <a:spcBef>
                <a:spcPts val="0"/>
              </a:spcBef>
              <a:buSzPct val="25000"/>
              <a:buNone/>
            </a:pPr>
            <a:r>
              <a:rPr b="0" i="0" lang="en-US" sz="1200" u="none" cap="none" strike="noStrike">
                <a:latin typeface="Calibri"/>
                <a:ea typeface="Calibri"/>
                <a:cs typeface="Calibri"/>
                <a:sym typeface="Calibri"/>
              </a:rPr>
              <a:t>R: df= H2O.imporrtFile(“hdfs://path/to/data.csv”)</a:t>
            </a:r>
          </a:p>
          <a:p>
            <a:pPr indent="0" lvl="0" marL="0" marR="0" rtl="0" algn="l">
              <a:spcBef>
                <a:spcPts val="0"/>
              </a:spcBef>
              <a:buSzPct val="25000"/>
              <a:buNone/>
            </a:pPr>
            <a:r>
              <a:rPr b="0" i="0" lang="en-US" sz="1200" u="none" cap="none" strike="noStrike">
                <a:latin typeface="Calibri"/>
                <a:ea typeface="Calibri"/>
                <a:cs typeface="Calibri"/>
                <a:sym typeface="Calibri"/>
              </a:rPr>
              <a:t>h2o&gt;_df is an H2OFrame object in 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492" name="Shape 4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571" name="Shape 5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641" name="Shape 6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4" name="Shape 674"/>
        <p:cNvGrpSpPr/>
        <p:nvPr/>
      </p:nvGrpSpPr>
      <p:grpSpPr>
        <a:xfrm>
          <a:off x="0" y="0"/>
          <a:ext cx="0" cy="0"/>
          <a:chOff x="0" y="0"/>
          <a:chExt cx="0" cy="0"/>
        </a:xfrm>
      </p:grpSpPr>
      <p:sp>
        <p:nvSpPr>
          <p:cNvPr id="675" name="Shape 67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676" name="Shape 6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59" name="Shape 1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7" name="Shape 687"/>
        <p:cNvGrpSpPr/>
        <p:nvPr/>
      </p:nvGrpSpPr>
      <p:grpSpPr>
        <a:xfrm>
          <a:off x="0" y="0"/>
          <a:ext cx="0" cy="0"/>
          <a:chOff x="0" y="0"/>
          <a:chExt cx="0" cy="0"/>
        </a:xfrm>
      </p:grpSpPr>
      <p:sp>
        <p:nvSpPr>
          <p:cNvPr id="688" name="Shape 68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689" name="Shape 6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5" name="Shape 695"/>
        <p:cNvGrpSpPr/>
        <p:nvPr/>
      </p:nvGrpSpPr>
      <p:grpSpPr>
        <a:xfrm>
          <a:off x="0" y="0"/>
          <a:ext cx="0" cy="0"/>
          <a:chOff x="0" y="0"/>
          <a:chExt cx="0" cy="0"/>
        </a:xfrm>
      </p:grpSpPr>
      <p:sp>
        <p:nvSpPr>
          <p:cNvPr id="696" name="Shape 69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697" name="Shape 6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 name="Shape 712"/>
        <p:cNvGrpSpPr/>
        <p:nvPr/>
      </p:nvGrpSpPr>
      <p:grpSpPr>
        <a:xfrm>
          <a:off x="0" y="0"/>
          <a:ext cx="0" cy="0"/>
          <a:chOff x="0" y="0"/>
          <a:chExt cx="0" cy="0"/>
        </a:xfrm>
      </p:grpSpPr>
      <p:sp>
        <p:nvSpPr>
          <p:cNvPr id="713" name="Shape 71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14" name="Shape 7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29" name="Shape 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 name="Shape 735"/>
        <p:cNvGrpSpPr/>
        <p:nvPr/>
      </p:nvGrpSpPr>
      <p:grpSpPr>
        <a:xfrm>
          <a:off x="0" y="0"/>
          <a:ext cx="0" cy="0"/>
          <a:chOff x="0" y="0"/>
          <a:chExt cx="0" cy="0"/>
        </a:xfrm>
      </p:grpSpPr>
      <p:sp>
        <p:nvSpPr>
          <p:cNvPr id="736" name="Shape 73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37" name="Shape 7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5" name="Shape 745"/>
        <p:cNvGrpSpPr/>
        <p:nvPr/>
      </p:nvGrpSpPr>
      <p:grpSpPr>
        <a:xfrm>
          <a:off x="0" y="0"/>
          <a:ext cx="0" cy="0"/>
          <a:chOff x="0" y="0"/>
          <a:chExt cx="0" cy="0"/>
        </a:xfrm>
      </p:grpSpPr>
      <p:sp>
        <p:nvSpPr>
          <p:cNvPr id="746" name="Shape 74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47" name="Shape 7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3" name="Shape 753"/>
        <p:cNvGrpSpPr/>
        <p:nvPr/>
      </p:nvGrpSpPr>
      <p:grpSpPr>
        <a:xfrm>
          <a:off x="0" y="0"/>
          <a:ext cx="0" cy="0"/>
          <a:chOff x="0" y="0"/>
          <a:chExt cx="0" cy="0"/>
        </a:xfrm>
      </p:grpSpPr>
      <p:sp>
        <p:nvSpPr>
          <p:cNvPr id="754" name="Shape 75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55" name="Shape 7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2" name="Shape 762"/>
        <p:cNvGrpSpPr/>
        <p:nvPr/>
      </p:nvGrpSpPr>
      <p:grpSpPr>
        <a:xfrm>
          <a:off x="0" y="0"/>
          <a:ext cx="0" cy="0"/>
          <a:chOff x="0" y="0"/>
          <a:chExt cx="0" cy="0"/>
        </a:xfrm>
      </p:grpSpPr>
      <p:sp>
        <p:nvSpPr>
          <p:cNvPr id="763" name="Shape 76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64" name="Shape 7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2" name="Shape 772"/>
        <p:cNvGrpSpPr/>
        <p:nvPr/>
      </p:nvGrpSpPr>
      <p:grpSpPr>
        <a:xfrm>
          <a:off x="0" y="0"/>
          <a:ext cx="0" cy="0"/>
          <a:chOff x="0" y="0"/>
          <a:chExt cx="0" cy="0"/>
        </a:xfrm>
      </p:grpSpPr>
      <p:sp>
        <p:nvSpPr>
          <p:cNvPr id="773" name="Shape 77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74" name="Shape 7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0" name="Shape 780"/>
        <p:cNvGrpSpPr/>
        <p:nvPr/>
      </p:nvGrpSpPr>
      <p:grpSpPr>
        <a:xfrm>
          <a:off x="0" y="0"/>
          <a:ext cx="0" cy="0"/>
          <a:chOff x="0" y="0"/>
          <a:chExt cx="0" cy="0"/>
        </a:xfrm>
      </p:grpSpPr>
      <p:sp>
        <p:nvSpPr>
          <p:cNvPr id="781" name="Shape 78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82" name="Shape 7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94" name="Shape 1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9" name="Shape 789"/>
        <p:cNvGrpSpPr/>
        <p:nvPr/>
      </p:nvGrpSpPr>
      <p:grpSpPr>
        <a:xfrm>
          <a:off x="0" y="0"/>
          <a:ext cx="0" cy="0"/>
          <a:chOff x="0" y="0"/>
          <a:chExt cx="0" cy="0"/>
        </a:xfrm>
      </p:grpSpPr>
      <p:sp>
        <p:nvSpPr>
          <p:cNvPr id="790" name="Shape 79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91" name="Shape 7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5" name="Shape 795"/>
        <p:cNvGrpSpPr/>
        <p:nvPr/>
      </p:nvGrpSpPr>
      <p:grpSpPr>
        <a:xfrm>
          <a:off x="0" y="0"/>
          <a:ext cx="0" cy="0"/>
          <a:chOff x="0" y="0"/>
          <a:chExt cx="0" cy="0"/>
        </a:xfrm>
      </p:grpSpPr>
      <p:sp>
        <p:nvSpPr>
          <p:cNvPr id="796" name="Shape 79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97" name="Shape 7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0" name="Shape 800"/>
        <p:cNvGrpSpPr/>
        <p:nvPr/>
      </p:nvGrpSpPr>
      <p:grpSpPr>
        <a:xfrm>
          <a:off x="0" y="0"/>
          <a:ext cx="0" cy="0"/>
          <a:chOff x="0" y="0"/>
          <a:chExt cx="0" cy="0"/>
        </a:xfrm>
      </p:grpSpPr>
      <p:sp>
        <p:nvSpPr>
          <p:cNvPr id="801" name="Shape 80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02" name="Shape 8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5" name="Shape 835"/>
        <p:cNvGrpSpPr/>
        <p:nvPr/>
      </p:nvGrpSpPr>
      <p:grpSpPr>
        <a:xfrm>
          <a:off x="0" y="0"/>
          <a:ext cx="0" cy="0"/>
          <a:chOff x="0" y="0"/>
          <a:chExt cx="0" cy="0"/>
        </a:xfrm>
      </p:grpSpPr>
      <p:sp>
        <p:nvSpPr>
          <p:cNvPr id="836" name="Shape 83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37" name="Shape 8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6" name="Shape 846"/>
        <p:cNvGrpSpPr/>
        <p:nvPr/>
      </p:nvGrpSpPr>
      <p:grpSpPr>
        <a:xfrm>
          <a:off x="0" y="0"/>
          <a:ext cx="0" cy="0"/>
          <a:chOff x="0" y="0"/>
          <a:chExt cx="0" cy="0"/>
        </a:xfrm>
      </p:grpSpPr>
      <p:sp>
        <p:nvSpPr>
          <p:cNvPr id="847" name="Shape 84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48" name="Shape 8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9" name="Shape 859"/>
        <p:cNvGrpSpPr/>
        <p:nvPr/>
      </p:nvGrpSpPr>
      <p:grpSpPr>
        <a:xfrm>
          <a:off x="0" y="0"/>
          <a:ext cx="0" cy="0"/>
          <a:chOff x="0" y="0"/>
          <a:chExt cx="0" cy="0"/>
        </a:xfrm>
      </p:grpSpPr>
      <p:sp>
        <p:nvSpPr>
          <p:cNvPr id="860" name="Shape 86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61" name="Shape 8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4" name="Shape 874"/>
        <p:cNvGrpSpPr/>
        <p:nvPr/>
      </p:nvGrpSpPr>
      <p:grpSpPr>
        <a:xfrm>
          <a:off x="0" y="0"/>
          <a:ext cx="0" cy="0"/>
          <a:chOff x="0" y="0"/>
          <a:chExt cx="0" cy="0"/>
        </a:xfrm>
      </p:grpSpPr>
      <p:sp>
        <p:nvSpPr>
          <p:cNvPr id="875" name="Shape 87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76" name="Shape 8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8" name="Shape 888"/>
        <p:cNvGrpSpPr/>
        <p:nvPr/>
      </p:nvGrpSpPr>
      <p:grpSpPr>
        <a:xfrm>
          <a:off x="0" y="0"/>
          <a:ext cx="0" cy="0"/>
          <a:chOff x="0" y="0"/>
          <a:chExt cx="0" cy="0"/>
        </a:xfrm>
      </p:grpSpPr>
      <p:sp>
        <p:nvSpPr>
          <p:cNvPr id="889" name="Shape 88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90" name="Shape 8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2" name="Shape 902"/>
        <p:cNvGrpSpPr/>
        <p:nvPr/>
      </p:nvGrpSpPr>
      <p:grpSpPr>
        <a:xfrm>
          <a:off x="0" y="0"/>
          <a:ext cx="0" cy="0"/>
          <a:chOff x="0" y="0"/>
          <a:chExt cx="0" cy="0"/>
        </a:xfrm>
      </p:grpSpPr>
      <p:sp>
        <p:nvSpPr>
          <p:cNvPr id="903" name="Shape 90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04" name="Shape 9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6" name="Shape 916"/>
        <p:cNvGrpSpPr/>
        <p:nvPr/>
      </p:nvGrpSpPr>
      <p:grpSpPr>
        <a:xfrm>
          <a:off x="0" y="0"/>
          <a:ext cx="0" cy="0"/>
          <a:chOff x="0" y="0"/>
          <a:chExt cx="0" cy="0"/>
        </a:xfrm>
      </p:grpSpPr>
      <p:sp>
        <p:nvSpPr>
          <p:cNvPr id="917" name="Shape 91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18" name="Shape 9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7" name="Shape 927"/>
        <p:cNvGrpSpPr/>
        <p:nvPr/>
      </p:nvGrpSpPr>
      <p:grpSpPr>
        <a:xfrm>
          <a:off x="0" y="0"/>
          <a:ext cx="0" cy="0"/>
          <a:chOff x="0" y="0"/>
          <a:chExt cx="0" cy="0"/>
        </a:xfrm>
      </p:grpSpPr>
      <p:sp>
        <p:nvSpPr>
          <p:cNvPr id="928" name="Shape 92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29" name="Shape 9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1" name="Shape 941"/>
        <p:cNvGrpSpPr/>
        <p:nvPr/>
      </p:nvGrpSpPr>
      <p:grpSpPr>
        <a:xfrm>
          <a:off x="0" y="0"/>
          <a:ext cx="0" cy="0"/>
          <a:chOff x="0" y="0"/>
          <a:chExt cx="0" cy="0"/>
        </a:xfrm>
      </p:grpSpPr>
      <p:sp>
        <p:nvSpPr>
          <p:cNvPr id="942" name="Shape 94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43" name="Shape 9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5" name="Shape 955"/>
        <p:cNvGrpSpPr/>
        <p:nvPr/>
      </p:nvGrpSpPr>
      <p:grpSpPr>
        <a:xfrm>
          <a:off x="0" y="0"/>
          <a:ext cx="0" cy="0"/>
          <a:chOff x="0" y="0"/>
          <a:chExt cx="0" cy="0"/>
        </a:xfrm>
      </p:grpSpPr>
      <p:sp>
        <p:nvSpPr>
          <p:cNvPr id="956" name="Shape 95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57" name="Shape 9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1" name="Shape 961"/>
        <p:cNvGrpSpPr/>
        <p:nvPr/>
      </p:nvGrpSpPr>
      <p:grpSpPr>
        <a:xfrm>
          <a:off x="0" y="0"/>
          <a:ext cx="0" cy="0"/>
          <a:chOff x="0" y="0"/>
          <a:chExt cx="0" cy="0"/>
        </a:xfrm>
      </p:grpSpPr>
      <p:sp>
        <p:nvSpPr>
          <p:cNvPr id="962" name="Shape 96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63" name="Shape 9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7" name="Shape 967"/>
        <p:cNvGrpSpPr/>
        <p:nvPr/>
      </p:nvGrpSpPr>
      <p:grpSpPr>
        <a:xfrm>
          <a:off x="0" y="0"/>
          <a:ext cx="0" cy="0"/>
          <a:chOff x="0" y="0"/>
          <a:chExt cx="0" cy="0"/>
        </a:xfrm>
      </p:grpSpPr>
      <p:sp>
        <p:nvSpPr>
          <p:cNvPr id="968" name="Shape 96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69" name="Shape 9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3" name="Shape 973"/>
        <p:cNvGrpSpPr/>
        <p:nvPr/>
      </p:nvGrpSpPr>
      <p:grpSpPr>
        <a:xfrm>
          <a:off x="0" y="0"/>
          <a:ext cx="0" cy="0"/>
          <a:chOff x="0" y="0"/>
          <a:chExt cx="0" cy="0"/>
        </a:xfrm>
      </p:grpSpPr>
      <p:sp>
        <p:nvSpPr>
          <p:cNvPr id="974" name="Shape 97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75" name="Shape 9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0" name="Shape 980"/>
        <p:cNvGrpSpPr/>
        <p:nvPr/>
      </p:nvGrpSpPr>
      <p:grpSpPr>
        <a:xfrm>
          <a:off x="0" y="0"/>
          <a:ext cx="0" cy="0"/>
          <a:chOff x="0" y="0"/>
          <a:chExt cx="0" cy="0"/>
        </a:xfrm>
      </p:grpSpPr>
      <p:sp>
        <p:nvSpPr>
          <p:cNvPr id="981" name="Shape 98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82" name="Shape 9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6" name="Shape 986"/>
        <p:cNvGrpSpPr/>
        <p:nvPr/>
      </p:nvGrpSpPr>
      <p:grpSpPr>
        <a:xfrm>
          <a:off x="0" y="0"/>
          <a:ext cx="0" cy="0"/>
          <a:chOff x="0" y="0"/>
          <a:chExt cx="0" cy="0"/>
        </a:xfrm>
      </p:grpSpPr>
      <p:sp>
        <p:nvSpPr>
          <p:cNvPr id="987" name="Shape 98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88" name="Shape 9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4" name="Shape 994"/>
        <p:cNvGrpSpPr/>
        <p:nvPr/>
      </p:nvGrpSpPr>
      <p:grpSpPr>
        <a:xfrm>
          <a:off x="0" y="0"/>
          <a:ext cx="0" cy="0"/>
          <a:chOff x="0" y="0"/>
          <a:chExt cx="0" cy="0"/>
        </a:xfrm>
      </p:grpSpPr>
      <p:sp>
        <p:nvSpPr>
          <p:cNvPr id="995" name="Shape 99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96" name="Shape 9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9" name="Shape 999"/>
        <p:cNvGrpSpPr/>
        <p:nvPr/>
      </p:nvGrpSpPr>
      <p:grpSpPr>
        <a:xfrm>
          <a:off x="0" y="0"/>
          <a:ext cx="0" cy="0"/>
          <a:chOff x="0" y="0"/>
          <a:chExt cx="0" cy="0"/>
        </a:xfrm>
      </p:grpSpPr>
      <p:sp>
        <p:nvSpPr>
          <p:cNvPr id="1000" name="Shape 100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01" name="Shape 10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38" name="Shape 2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4" name="Shape 1004"/>
        <p:cNvGrpSpPr/>
        <p:nvPr/>
      </p:nvGrpSpPr>
      <p:grpSpPr>
        <a:xfrm>
          <a:off x="0" y="0"/>
          <a:ext cx="0" cy="0"/>
          <a:chOff x="0" y="0"/>
          <a:chExt cx="0" cy="0"/>
        </a:xfrm>
      </p:grpSpPr>
      <p:sp>
        <p:nvSpPr>
          <p:cNvPr id="1005" name="Shape 100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06" name="Shape 10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2" name="Shape 1012"/>
        <p:cNvGrpSpPr/>
        <p:nvPr/>
      </p:nvGrpSpPr>
      <p:grpSpPr>
        <a:xfrm>
          <a:off x="0" y="0"/>
          <a:ext cx="0" cy="0"/>
          <a:chOff x="0" y="0"/>
          <a:chExt cx="0" cy="0"/>
        </a:xfrm>
      </p:grpSpPr>
      <p:sp>
        <p:nvSpPr>
          <p:cNvPr id="1013" name="Shape 101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14" name="Shape 10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1" name="Shape 1021"/>
        <p:cNvGrpSpPr/>
        <p:nvPr/>
      </p:nvGrpSpPr>
      <p:grpSpPr>
        <a:xfrm>
          <a:off x="0" y="0"/>
          <a:ext cx="0" cy="0"/>
          <a:chOff x="0" y="0"/>
          <a:chExt cx="0" cy="0"/>
        </a:xfrm>
      </p:grpSpPr>
      <p:sp>
        <p:nvSpPr>
          <p:cNvPr id="1022" name="Shape 102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23" name="Shape 10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7" name="Shape 1027"/>
        <p:cNvGrpSpPr/>
        <p:nvPr/>
      </p:nvGrpSpPr>
      <p:grpSpPr>
        <a:xfrm>
          <a:off x="0" y="0"/>
          <a:ext cx="0" cy="0"/>
          <a:chOff x="0" y="0"/>
          <a:chExt cx="0" cy="0"/>
        </a:xfrm>
      </p:grpSpPr>
      <p:sp>
        <p:nvSpPr>
          <p:cNvPr id="1028" name="Shape 102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29" name="Shape 10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3" name="Shape 1033"/>
        <p:cNvGrpSpPr/>
        <p:nvPr/>
      </p:nvGrpSpPr>
      <p:grpSpPr>
        <a:xfrm>
          <a:off x="0" y="0"/>
          <a:ext cx="0" cy="0"/>
          <a:chOff x="0" y="0"/>
          <a:chExt cx="0" cy="0"/>
        </a:xfrm>
      </p:grpSpPr>
      <p:sp>
        <p:nvSpPr>
          <p:cNvPr id="1034" name="Shape 103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35" name="Shape 10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9" name="Shape 1039"/>
        <p:cNvGrpSpPr/>
        <p:nvPr/>
      </p:nvGrpSpPr>
      <p:grpSpPr>
        <a:xfrm>
          <a:off x="0" y="0"/>
          <a:ext cx="0" cy="0"/>
          <a:chOff x="0" y="0"/>
          <a:chExt cx="0" cy="0"/>
        </a:xfrm>
      </p:grpSpPr>
      <p:sp>
        <p:nvSpPr>
          <p:cNvPr id="1040" name="Shape 104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41" name="Shape 10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6" name="Shape 1046"/>
        <p:cNvGrpSpPr/>
        <p:nvPr/>
      </p:nvGrpSpPr>
      <p:grpSpPr>
        <a:xfrm>
          <a:off x="0" y="0"/>
          <a:ext cx="0" cy="0"/>
          <a:chOff x="0" y="0"/>
          <a:chExt cx="0" cy="0"/>
        </a:xfrm>
      </p:grpSpPr>
      <p:sp>
        <p:nvSpPr>
          <p:cNvPr id="1047" name="Shape 104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48" name="Shape 10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2" name="Shape 1052"/>
        <p:cNvGrpSpPr/>
        <p:nvPr/>
      </p:nvGrpSpPr>
      <p:grpSpPr>
        <a:xfrm>
          <a:off x="0" y="0"/>
          <a:ext cx="0" cy="0"/>
          <a:chOff x="0" y="0"/>
          <a:chExt cx="0" cy="0"/>
        </a:xfrm>
      </p:grpSpPr>
      <p:sp>
        <p:nvSpPr>
          <p:cNvPr id="1053" name="Shape 105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54" name="Shape 10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7" name="Shape 1087"/>
        <p:cNvGrpSpPr/>
        <p:nvPr/>
      </p:nvGrpSpPr>
      <p:grpSpPr>
        <a:xfrm>
          <a:off x="0" y="0"/>
          <a:ext cx="0" cy="0"/>
          <a:chOff x="0" y="0"/>
          <a:chExt cx="0" cy="0"/>
        </a:xfrm>
      </p:grpSpPr>
      <p:sp>
        <p:nvSpPr>
          <p:cNvPr id="1088" name="Shape 108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89" name="Shape 10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3" name="Shape 1093"/>
        <p:cNvGrpSpPr/>
        <p:nvPr/>
      </p:nvGrpSpPr>
      <p:grpSpPr>
        <a:xfrm>
          <a:off x="0" y="0"/>
          <a:ext cx="0" cy="0"/>
          <a:chOff x="0" y="0"/>
          <a:chExt cx="0" cy="0"/>
        </a:xfrm>
      </p:grpSpPr>
      <p:sp>
        <p:nvSpPr>
          <p:cNvPr id="1094" name="Shape 109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95" name="Shape 10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56" name="Shape 2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2" name="Shape 1162"/>
        <p:cNvGrpSpPr/>
        <p:nvPr/>
      </p:nvGrpSpPr>
      <p:grpSpPr>
        <a:xfrm>
          <a:off x="0" y="0"/>
          <a:ext cx="0" cy="0"/>
          <a:chOff x="0" y="0"/>
          <a:chExt cx="0" cy="0"/>
        </a:xfrm>
      </p:grpSpPr>
      <p:sp>
        <p:nvSpPr>
          <p:cNvPr id="1163" name="Shape 116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164" name="Shape 11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0" name="Shape 1220"/>
        <p:cNvGrpSpPr/>
        <p:nvPr/>
      </p:nvGrpSpPr>
      <p:grpSpPr>
        <a:xfrm>
          <a:off x="0" y="0"/>
          <a:ext cx="0" cy="0"/>
          <a:chOff x="0" y="0"/>
          <a:chExt cx="0" cy="0"/>
        </a:xfrm>
      </p:grpSpPr>
      <p:sp>
        <p:nvSpPr>
          <p:cNvPr id="1221" name="Shape 122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222" name="Shape 12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1" name="Shape 1281"/>
        <p:cNvGrpSpPr/>
        <p:nvPr/>
      </p:nvGrpSpPr>
      <p:grpSpPr>
        <a:xfrm>
          <a:off x="0" y="0"/>
          <a:ext cx="0" cy="0"/>
          <a:chOff x="0" y="0"/>
          <a:chExt cx="0" cy="0"/>
        </a:xfrm>
      </p:grpSpPr>
      <p:sp>
        <p:nvSpPr>
          <p:cNvPr id="1282" name="Shape 128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283" name="Shape 12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2" name="Shape 1332"/>
        <p:cNvGrpSpPr/>
        <p:nvPr/>
      </p:nvGrpSpPr>
      <p:grpSpPr>
        <a:xfrm>
          <a:off x="0" y="0"/>
          <a:ext cx="0" cy="0"/>
          <a:chOff x="0" y="0"/>
          <a:chExt cx="0" cy="0"/>
        </a:xfrm>
      </p:grpSpPr>
      <p:sp>
        <p:nvSpPr>
          <p:cNvPr id="1333" name="Shape 133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34" name="Shape 13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7" name="Shape 1367"/>
        <p:cNvGrpSpPr/>
        <p:nvPr/>
      </p:nvGrpSpPr>
      <p:grpSpPr>
        <a:xfrm>
          <a:off x="0" y="0"/>
          <a:ext cx="0" cy="0"/>
          <a:chOff x="0" y="0"/>
          <a:chExt cx="0" cy="0"/>
        </a:xfrm>
      </p:grpSpPr>
      <p:sp>
        <p:nvSpPr>
          <p:cNvPr id="1368" name="Shape 136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69" name="Shape 13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5" name="Shape 1375"/>
        <p:cNvGrpSpPr/>
        <p:nvPr/>
      </p:nvGrpSpPr>
      <p:grpSpPr>
        <a:xfrm>
          <a:off x="0" y="0"/>
          <a:ext cx="0" cy="0"/>
          <a:chOff x="0" y="0"/>
          <a:chExt cx="0" cy="0"/>
        </a:xfrm>
      </p:grpSpPr>
      <p:sp>
        <p:nvSpPr>
          <p:cNvPr id="1376" name="Shape 137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77" name="Shape 13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1" name="Shape 1381"/>
        <p:cNvGrpSpPr/>
        <p:nvPr/>
      </p:nvGrpSpPr>
      <p:grpSpPr>
        <a:xfrm>
          <a:off x="0" y="0"/>
          <a:ext cx="0" cy="0"/>
          <a:chOff x="0" y="0"/>
          <a:chExt cx="0" cy="0"/>
        </a:xfrm>
      </p:grpSpPr>
      <p:sp>
        <p:nvSpPr>
          <p:cNvPr id="1382" name="Shape 138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83" name="Shape 13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7" name="Shape 1387"/>
        <p:cNvGrpSpPr/>
        <p:nvPr/>
      </p:nvGrpSpPr>
      <p:grpSpPr>
        <a:xfrm>
          <a:off x="0" y="0"/>
          <a:ext cx="0" cy="0"/>
          <a:chOff x="0" y="0"/>
          <a:chExt cx="0" cy="0"/>
        </a:xfrm>
      </p:grpSpPr>
      <p:sp>
        <p:nvSpPr>
          <p:cNvPr id="1388" name="Shape 138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89" name="Shape 13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6" name="Shape 1396"/>
        <p:cNvGrpSpPr/>
        <p:nvPr/>
      </p:nvGrpSpPr>
      <p:grpSpPr>
        <a:xfrm>
          <a:off x="0" y="0"/>
          <a:ext cx="0" cy="0"/>
          <a:chOff x="0" y="0"/>
          <a:chExt cx="0" cy="0"/>
        </a:xfrm>
      </p:grpSpPr>
      <p:sp>
        <p:nvSpPr>
          <p:cNvPr id="1397" name="Shape 139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98" name="Shape 13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3" name="Shape 1403"/>
        <p:cNvGrpSpPr/>
        <p:nvPr/>
      </p:nvGrpSpPr>
      <p:grpSpPr>
        <a:xfrm>
          <a:off x="0" y="0"/>
          <a:ext cx="0" cy="0"/>
          <a:chOff x="0" y="0"/>
          <a:chExt cx="0" cy="0"/>
        </a:xfrm>
      </p:grpSpPr>
      <p:sp>
        <p:nvSpPr>
          <p:cNvPr id="1404" name="Shape 140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05" name="Shape 14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61" name="Shape 2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1" name="Shape 1411"/>
        <p:cNvGrpSpPr/>
        <p:nvPr/>
      </p:nvGrpSpPr>
      <p:grpSpPr>
        <a:xfrm>
          <a:off x="0" y="0"/>
          <a:ext cx="0" cy="0"/>
          <a:chOff x="0" y="0"/>
          <a:chExt cx="0" cy="0"/>
        </a:xfrm>
      </p:grpSpPr>
      <p:sp>
        <p:nvSpPr>
          <p:cNvPr id="1412" name="Shape 141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13" name="Shape 14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6" name="Shape 1416"/>
        <p:cNvGrpSpPr/>
        <p:nvPr/>
      </p:nvGrpSpPr>
      <p:grpSpPr>
        <a:xfrm>
          <a:off x="0" y="0"/>
          <a:ext cx="0" cy="0"/>
          <a:chOff x="0" y="0"/>
          <a:chExt cx="0" cy="0"/>
        </a:xfrm>
      </p:grpSpPr>
      <p:sp>
        <p:nvSpPr>
          <p:cNvPr id="1417" name="Shape 141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18" name="Shape 14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2" name="Shape 1422"/>
        <p:cNvGrpSpPr/>
        <p:nvPr/>
      </p:nvGrpSpPr>
      <p:grpSpPr>
        <a:xfrm>
          <a:off x="0" y="0"/>
          <a:ext cx="0" cy="0"/>
          <a:chOff x="0" y="0"/>
          <a:chExt cx="0" cy="0"/>
        </a:xfrm>
      </p:grpSpPr>
      <p:sp>
        <p:nvSpPr>
          <p:cNvPr id="1423" name="Shape 142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24" name="Shape 14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8" name="Shape 1428"/>
        <p:cNvGrpSpPr/>
        <p:nvPr/>
      </p:nvGrpSpPr>
      <p:grpSpPr>
        <a:xfrm>
          <a:off x="0" y="0"/>
          <a:ext cx="0" cy="0"/>
          <a:chOff x="0" y="0"/>
          <a:chExt cx="0" cy="0"/>
        </a:xfrm>
      </p:grpSpPr>
      <p:sp>
        <p:nvSpPr>
          <p:cNvPr id="1429" name="Shape 142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30" name="Shape 14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3" name="Shape 1433"/>
        <p:cNvGrpSpPr/>
        <p:nvPr/>
      </p:nvGrpSpPr>
      <p:grpSpPr>
        <a:xfrm>
          <a:off x="0" y="0"/>
          <a:ext cx="0" cy="0"/>
          <a:chOff x="0" y="0"/>
          <a:chExt cx="0" cy="0"/>
        </a:xfrm>
      </p:grpSpPr>
      <p:sp>
        <p:nvSpPr>
          <p:cNvPr id="1434" name="Shape 143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35" name="Shape 14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8" name="Shape 1468"/>
        <p:cNvGrpSpPr/>
        <p:nvPr/>
      </p:nvGrpSpPr>
      <p:grpSpPr>
        <a:xfrm>
          <a:off x="0" y="0"/>
          <a:ext cx="0" cy="0"/>
          <a:chOff x="0" y="0"/>
          <a:chExt cx="0" cy="0"/>
        </a:xfrm>
      </p:grpSpPr>
      <p:sp>
        <p:nvSpPr>
          <p:cNvPr id="1469" name="Shape 146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70" name="Shape 14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4" name="Shape 1474"/>
        <p:cNvGrpSpPr/>
        <p:nvPr/>
      </p:nvGrpSpPr>
      <p:grpSpPr>
        <a:xfrm>
          <a:off x="0" y="0"/>
          <a:ext cx="0" cy="0"/>
          <a:chOff x="0" y="0"/>
          <a:chExt cx="0" cy="0"/>
        </a:xfrm>
      </p:grpSpPr>
      <p:sp>
        <p:nvSpPr>
          <p:cNvPr id="1475" name="Shape 147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76" name="Shape 14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0" name="Shape 1480"/>
        <p:cNvGrpSpPr/>
        <p:nvPr/>
      </p:nvGrpSpPr>
      <p:grpSpPr>
        <a:xfrm>
          <a:off x="0" y="0"/>
          <a:ext cx="0" cy="0"/>
          <a:chOff x="0" y="0"/>
          <a:chExt cx="0" cy="0"/>
        </a:xfrm>
      </p:grpSpPr>
      <p:sp>
        <p:nvSpPr>
          <p:cNvPr id="1481" name="Shape 148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82" name="Shape 14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7" name="Shape 1487"/>
        <p:cNvGrpSpPr/>
        <p:nvPr/>
      </p:nvGrpSpPr>
      <p:grpSpPr>
        <a:xfrm>
          <a:off x="0" y="0"/>
          <a:ext cx="0" cy="0"/>
          <a:chOff x="0" y="0"/>
          <a:chExt cx="0" cy="0"/>
        </a:xfrm>
      </p:grpSpPr>
      <p:sp>
        <p:nvSpPr>
          <p:cNvPr id="1488" name="Shape 148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89" name="Shape 14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8" name="Shape 1498"/>
        <p:cNvGrpSpPr/>
        <p:nvPr/>
      </p:nvGrpSpPr>
      <p:grpSpPr>
        <a:xfrm>
          <a:off x="0" y="0"/>
          <a:ext cx="0" cy="0"/>
          <a:chOff x="0" y="0"/>
          <a:chExt cx="0" cy="0"/>
        </a:xfrm>
      </p:grpSpPr>
      <p:sp>
        <p:nvSpPr>
          <p:cNvPr id="1499" name="Shape 149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500" name="Shape 15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69" name="Shape 2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3" name="Shape 1533"/>
        <p:cNvGrpSpPr/>
        <p:nvPr/>
      </p:nvGrpSpPr>
      <p:grpSpPr>
        <a:xfrm>
          <a:off x="0" y="0"/>
          <a:ext cx="0" cy="0"/>
          <a:chOff x="0" y="0"/>
          <a:chExt cx="0" cy="0"/>
        </a:xfrm>
      </p:grpSpPr>
      <p:sp>
        <p:nvSpPr>
          <p:cNvPr id="1534" name="Shape 153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535" name="Shape 15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9" name="Shape 1559"/>
        <p:cNvGrpSpPr/>
        <p:nvPr/>
      </p:nvGrpSpPr>
      <p:grpSpPr>
        <a:xfrm>
          <a:off x="0" y="0"/>
          <a:ext cx="0" cy="0"/>
          <a:chOff x="0" y="0"/>
          <a:chExt cx="0" cy="0"/>
        </a:xfrm>
      </p:grpSpPr>
      <p:sp>
        <p:nvSpPr>
          <p:cNvPr id="1560" name="Shape 156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561" name="Shape 15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5" name="Shape 1565"/>
        <p:cNvGrpSpPr/>
        <p:nvPr/>
      </p:nvGrpSpPr>
      <p:grpSpPr>
        <a:xfrm>
          <a:off x="0" y="0"/>
          <a:ext cx="0" cy="0"/>
          <a:chOff x="0" y="0"/>
          <a:chExt cx="0" cy="0"/>
        </a:xfrm>
      </p:grpSpPr>
      <p:sp>
        <p:nvSpPr>
          <p:cNvPr id="1566" name="Shape 156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567" name="Shape 15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74" name="Shape 2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0" name="Shape 10"/>
        <p:cNvGrpSpPr/>
        <p:nvPr/>
      </p:nvGrpSpPr>
      <p:grpSpPr>
        <a:xfrm>
          <a:off x="0" y="0"/>
          <a:ext cx="0" cy="0"/>
          <a:chOff x="0" y="0"/>
          <a:chExt cx="0" cy="0"/>
        </a:xfrm>
      </p:grpSpPr>
      <p:sp>
        <p:nvSpPr>
          <p:cNvPr id="11" name="Shape 11"/>
          <p:cNvSpPr txBox="1"/>
          <p:nvPr>
            <p:ph type="title"/>
          </p:nvPr>
        </p:nvSpPr>
        <p:spPr>
          <a:xfrm>
            <a:off x="4419600" y="1219200"/>
            <a:ext cx="15544800" cy="8534397"/>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2" name="Shape 12"/>
          <p:cNvSpPr txBox="1"/>
          <p:nvPr>
            <p:ph idx="1" type="body"/>
          </p:nvPr>
        </p:nvSpPr>
        <p:spPr>
          <a:xfrm>
            <a:off x="5791200" y="9906000"/>
            <a:ext cx="12801598" cy="2438399"/>
          </a:xfrm>
          <a:prstGeom prst="rect">
            <a:avLst/>
          </a:prstGeom>
          <a:noFill/>
          <a:ln>
            <a:noFill/>
          </a:ln>
        </p:spPr>
        <p:txBody>
          <a:bodyPr anchorCtr="0" anchor="t" bIns="91425" lIns="91425" rIns="91425" tIns="91425"/>
          <a:lstStyle>
            <a:lvl1pPr indent="0" lvl="0"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3" name="Shape 13"/>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bg>
      <p:bgPr>
        <a:solidFill>
          <a:srgbClr val="FFFFFF"/>
        </a:solidFill>
      </p:bgPr>
    </p:bg>
    <p:spTree>
      <p:nvGrpSpPr>
        <p:cNvPr id="48" name="Shape 48"/>
        <p:cNvGrpSpPr/>
        <p:nvPr/>
      </p:nvGrpSpPr>
      <p:grpSpPr>
        <a:xfrm>
          <a:off x="0" y="0"/>
          <a:ext cx="0" cy="0"/>
          <a:chOff x="0" y="0"/>
          <a:chExt cx="0" cy="0"/>
        </a:xfrm>
      </p:grpSpPr>
      <p:sp>
        <p:nvSpPr>
          <p:cNvPr id="49" name="Shape 49"/>
          <p:cNvSpPr txBox="1"/>
          <p:nvPr>
            <p:ph type="title"/>
          </p:nvPr>
        </p:nvSpPr>
        <p:spPr>
          <a:xfrm>
            <a:off x="3962400" y="184152"/>
            <a:ext cx="16459200" cy="301624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EFC71F"/>
              </a:buClr>
              <a:buFont typeface="Carme"/>
              <a:buNone/>
              <a:defRPr b="0" i="0" sz="8800" u="none" cap="none" strike="noStrike">
                <a:solidFill>
                  <a:srgbClr val="EFC71F"/>
                </a:solidFill>
                <a:latin typeface="Carme"/>
                <a:ea typeface="Carme"/>
                <a:cs typeface="Carme"/>
                <a:sym typeface="Carme"/>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50" name="Shape 50"/>
          <p:cNvSpPr txBox="1"/>
          <p:nvPr>
            <p:ph idx="12" type="sldNum"/>
          </p:nvPr>
        </p:nvSpPr>
        <p:spPr>
          <a:xfrm>
            <a:off x="16154400" y="12808585"/>
            <a:ext cx="4267199" cy="53848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24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spTree>
      <p:nvGrpSpPr>
        <p:cNvPr id="51" name="Shape 51"/>
        <p:cNvGrpSpPr/>
        <p:nvPr/>
      </p:nvGrpSpPr>
      <p:grpSpPr>
        <a:xfrm>
          <a:off x="0" y="0"/>
          <a:ext cx="0" cy="0"/>
          <a:chOff x="0" y="0"/>
          <a:chExt cx="0" cy="0"/>
        </a:xfrm>
      </p:grpSpPr>
      <p:sp>
        <p:nvSpPr>
          <p:cNvPr id="52" name="Shape 52"/>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53" name="Shape 53"/>
          <p:cNvSpPr txBox="1"/>
          <p:nvPr>
            <p:ph idx="1" type="body"/>
          </p:nvPr>
        </p:nvSpPr>
        <p:spPr>
          <a:xfrm>
            <a:off x="3962400" y="3200400"/>
            <a:ext cx="8080374" cy="1219198"/>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54" name="Shape 54"/>
          <p:cNvSpPr txBox="1"/>
          <p:nvPr>
            <p:ph idx="2" type="body"/>
          </p:nvPr>
        </p:nvSpPr>
        <p:spPr>
          <a:xfrm>
            <a:off x="12344400" y="3200400"/>
            <a:ext cx="8083547" cy="1219199"/>
          </a:xfrm>
          <a:prstGeom prst="rect">
            <a:avLst/>
          </a:prstGeom>
          <a:noFill/>
          <a:ln>
            <a:noFill/>
          </a:ln>
        </p:spPr>
        <p:txBody>
          <a:bodyPr anchorCtr="0" anchor="b"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55" name="Shape 55"/>
          <p:cNvSpPr txBox="1"/>
          <p:nvPr>
            <p:ph idx="3" type="body"/>
          </p:nvPr>
        </p:nvSpPr>
        <p:spPr>
          <a:xfrm>
            <a:off x="3962400" y="4425696"/>
            <a:ext cx="8083296" cy="7827261"/>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56" name="Shape 56"/>
          <p:cNvSpPr txBox="1"/>
          <p:nvPr>
            <p:ph idx="4" type="body"/>
          </p:nvPr>
        </p:nvSpPr>
        <p:spPr>
          <a:xfrm>
            <a:off x="12393165" y="4425696"/>
            <a:ext cx="8083296" cy="7826374"/>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57" name="Shape 57"/>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spTree>
      <p:nvGrpSpPr>
        <p:cNvPr id="58" name="Shape 58"/>
        <p:cNvGrpSpPr/>
        <p:nvPr/>
      </p:nvGrpSpPr>
      <p:grpSpPr>
        <a:xfrm>
          <a:off x="0" y="0"/>
          <a:ext cx="0" cy="0"/>
          <a:chOff x="0" y="0"/>
          <a:chExt cx="0" cy="0"/>
        </a:xfrm>
      </p:grpSpPr>
      <p:sp>
        <p:nvSpPr>
          <p:cNvPr id="59" name="Shape 59"/>
          <p:cNvSpPr/>
          <p:nvPr/>
        </p:nvSpPr>
        <p:spPr>
          <a:xfrm>
            <a:off x="3079927" y="12438552"/>
            <a:ext cx="14518770" cy="120904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EFC71F"/>
              </a:buClr>
              <a:buSzPct val="25000"/>
              <a:buFont typeface="Carme"/>
              <a:buNone/>
            </a:pPr>
            <a:r>
              <a:rPr b="1" i="0" lang="en-US" sz="4000" u="none" cap="none" strike="noStrike">
                <a:solidFill>
                  <a:srgbClr val="EFC71F"/>
                </a:solidFill>
                <a:latin typeface="Carme"/>
                <a:ea typeface="Carme"/>
                <a:cs typeface="Carme"/>
                <a:sym typeface="Carme"/>
              </a:rPr>
              <a:t>H</a:t>
            </a:r>
            <a:r>
              <a:rPr b="1" baseline="-25000" i="0" lang="en-US" sz="4000" u="none" cap="none" strike="noStrike">
                <a:solidFill>
                  <a:srgbClr val="EFC71F"/>
                </a:solidFill>
                <a:latin typeface="Carme"/>
                <a:ea typeface="Carme"/>
                <a:cs typeface="Carme"/>
                <a:sym typeface="Carme"/>
              </a:rPr>
              <a:t>2</a:t>
            </a:r>
            <a:r>
              <a:rPr b="1" i="0" lang="en-US" sz="4000" u="none" cap="none" strike="noStrike">
                <a:solidFill>
                  <a:srgbClr val="EFC71F"/>
                </a:solidFill>
                <a:latin typeface="Carme"/>
                <a:ea typeface="Carme"/>
                <a:cs typeface="Carme"/>
                <a:sym typeface="Carme"/>
              </a:rPr>
              <a:t>O</a:t>
            </a:r>
            <a:r>
              <a:rPr b="1" i="0" lang="en-US" sz="3200" u="none" cap="none" strike="noStrike">
                <a:solidFill>
                  <a:srgbClr val="7F7F7F"/>
                </a:solidFill>
                <a:latin typeface="Carme"/>
                <a:ea typeface="Carme"/>
                <a:cs typeface="Carme"/>
                <a:sym typeface="Carme"/>
              </a:rPr>
              <a:t>.ai</a:t>
            </a:r>
            <a:br>
              <a:rPr b="1" i="0" lang="en-US" sz="3200" u="none" cap="none" strike="noStrike">
                <a:solidFill>
                  <a:srgbClr val="7F7F7F"/>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60" name="Shape 60"/>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61" name="Shape 61"/>
          <p:cNvSpPr txBox="1"/>
          <p:nvPr>
            <p:ph idx="1" type="body"/>
          </p:nvPr>
        </p:nvSpPr>
        <p:spPr>
          <a:xfrm>
            <a:off x="3962400" y="3200400"/>
            <a:ext cx="8080374" cy="1219198"/>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62" name="Shape 62"/>
          <p:cNvSpPr txBox="1"/>
          <p:nvPr>
            <p:ph idx="2" type="body"/>
          </p:nvPr>
        </p:nvSpPr>
        <p:spPr>
          <a:xfrm>
            <a:off x="12344400" y="3200400"/>
            <a:ext cx="8083547" cy="1219199"/>
          </a:xfrm>
          <a:prstGeom prst="rect">
            <a:avLst/>
          </a:prstGeom>
          <a:noFill/>
          <a:ln>
            <a:noFill/>
          </a:ln>
        </p:spPr>
        <p:txBody>
          <a:bodyPr anchorCtr="0" anchor="b"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63" name="Shape 63"/>
          <p:cNvSpPr txBox="1"/>
          <p:nvPr>
            <p:ph idx="3" type="body"/>
          </p:nvPr>
        </p:nvSpPr>
        <p:spPr>
          <a:xfrm>
            <a:off x="3962400" y="4425696"/>
            <a:ext cx="8083296" cy="7827261"/>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64" name="Shape 64"/>
          <p:cNvSpPr txBox="1"/>
          <p:nvPr>
            <p:ph idx="4" type="body"/>
          </p:nvPr>
        </p:nvSpPr>
        <p:spPr>
          <a:xfrm>
            <a:off x="12393165" y="4425696"/>
            <a:ext cx="8083296" cy="7826374"/>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65" name="Shape 65"/>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66" name="Shape 66"/>
        <p:cNvGrpSpPr/>
        <p:nvPr/>
      </p:nvGrpSpPr>
      <p:grpSpPr>
        <a:xfrm>
          <a:off x="0" y="0"/>
          <a:ext cx="0" cy="0"/>
          <a:chOff x="0" y="0"/>
          <a:chExt cx="0" cy="0"/>
        </a:xfrm>
      </p:grpSpPr>
      <p:sp>
        <p:nvSpPr>
          <p:cNvPr id="67" name="Shape 67"/>
          <p:cNvSpPr/>
          <p:nvPr/>
        </p:nvSpPr>
        <p:spPr>
          <a:xfrm>
            <a:off x="3079927" y="12438552"/>
            <a:ext cx="14518770" cy="120904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EFC71F"/>
              </a:buClr>
              <a:buSzPct val="25000"/>
              <a:buFont typeface="Carme"/>
              <a:buNone/>
            </a:pPr>
            <a:r>
              <a:rPr b="1" i="0" lang="en-US" sz="4000" u="none" cap="none" strike="noStrike">
                <a:solidFill>
                  <a:srgbClr val="EFC71F"/>
                </a:solidFill>
                <a:latin typeface="Carme"/>
                <a:ea typeface="Carme"/>
                <a:cs typeface="Carme"/>
                <a:sym typeface="Carme"/>
              </a:rPr>
              <a:t>H</a:t>
            </a:r>
            <a:r>
              <a:rPr b="1" baseline="-25000" i="0" lang="en-US" sz="4000" u="none" cap="none" strike="noStrike">
                <a:solidFill>
                  <a:srgbClr val="EFC71F"/>
                </a:solidFill>
                <a:latin typeface="Carme"/>
                <a:ea typeface="Carme"/>
                <a:cs typeface="Carme"/>
                <a:sym typeface="Carme"/>
              </a:rPr>
              <a:t>2</a:t>
            </a:r>
            <a:r>
              <a:rPr b="1" i="0" lang="en-US" sz="4000" u="none" cap="none" strike="noStrike">
                <a:solidFill>
                  <a:srgbClr val="EFC71F"/>
                </a:solidFill>
                <a:latin typeface="Carme"/>
                <a:ea typeface="Carme"/>
                <a:cs typeface="Carme"/>
                <a:sym typeface="Carme"/>
              </a:rPr>
              <a:t>O</a:t>
            </a:r>
            <a:r>
              <a:rPr b="1" i="0" lang="en-US" sz="3200" u="none" cap="none" strike="noStrike">
                <a:solidFill>
                  <a:srgbClr val="7F7F7F"/>
                </a:solidFill>
                <a:latin typeface="Carme"/>
                <a:ea typeface="Carme"/>
                <a:cs typeface="Carme"/>
                <a:sym typeface="Carme"/>
              </a:rPr>
              <a:t>.ai</a:t>
            </a:r>
            <a:br>
              <a:rPr b="1" i="0" lang="en-US" sz="3200" u="none" cap="none" strike="noStrike">
                <a:solidFill>
                  <a:srgbClr val="7F7F7F"/>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68" name="Shape 68"/>
          <p:cNvSpPr txBox="1"/>
          <p:nvPr>
            <p:ph type="title"/>
          </p:nvPr>
        </p:nvSpPr>
        <p:spPr>
          <a:xfrm>
            <a:off x="4419600" y="1219200"/>
            <a:ext cx="15544800" cy="8534397"/>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69" name="Shape 69"/>
          <p:cNvSpPr txBox="1"/>
          <p:nvPr>
            <p:ph idx="1" type="body"/>
          </p:nvPr>
        </p:nvSpPr>
        <p:spPr>
          <a:xfrm>
            <a:off x="5791200" y="9906000"/>
            <a:ext cx="12801598" cy="2438399"/>
          </a:xfrm>
          <a:prstGeom prst="rect">
            <a:avLst/>
          </a:prstGeom>
          <a:noFill/>
          <a:ln>
            <a:noFill/>
          </a:ln>
        </p:spPr>
        <p:txBody>
          <a:bodyPr anchorCtr="0" anchor="t" bIns="91425" lIns="91425" rIns="91425" tIns="91425"/>
          <a:lstStyle>
            <a:lvl1pPr indent="0" lvl="0"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70" name="Shape 70"/>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p:spTree>
      <p:nvGrpSpPr>
        <p:cNvPr id="71" name="Shape 71"/>
        <p:cNvGrpSpPr/>
        <p:nvPr/>
      </p:nvGrpSpPr>
      <p:grpSpPr>
        <a:xfrm>
          <a:off x="0" y="0"/>
          <a:ext cx="0" cy="0"/>
          <a:chOff x="0" y="0"/>
          <a:chExt cx="0" cy="0"/>
        </a:xfrm>
      </p:grpSpPr>
      <p:sp>
        <p:nvSpPr>
          <p:cNvPr id="72" name="Shape 72"/>
          <p:cNvSpPr txBox="1"/>
          <p:nvPr>
            <p:ph type="title"/>
          </p:nvPr>
        </p:nvSpPr>
        <p:spPr>
          <a:xfrm>
            <a:off x="4492623" y="2743200"/>
            <a:ext cx="15544801" cy="501015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73" name="Shape 73"/>
          <p:cNvSpPr txBox="1"/>
          <p:nvPr>
            <p:ph idx="1" type="body"/>
          </p:nvPr>
        </p:nvSpPr>
        <p:spPr>
          <a:xfrm>
            <a:off x="4492623" y="8137524"/>
            <a:ext cx="15544801" cy="2263774"/>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74" name="Shape 74"/>
          <p:cNvSpPr/>
          <p:nvPr/>
        </p:nvSpPr>
        <p:spPr>
          <a:xfrm>
            <a:off x="12039600" y="7848600"/>
            <a:ext cx="169543" cy="169543"/>
          </a:xfrm>
          <a:prstGeom prst="ellipse">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75" name="Shape 75"/>
          <p:cNvSpPr/>
          <p:nvPr/>
        </p:nvSpPr>
        <p:spPr>
          <a:xfrm>
            <a:off x="12439650" y="7848600"/>
            <a:ext cx="169543" cy="169543"/>
          </a:xfrm>
          <a:prstGeom prst="ellipse">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76" name="Shape 76"/>
          <p:cNvSpPr/>
          <p:nvPr/>
        </p:nvSpPr>
        <p:spPr>
          <a:xfrm>
            <a:off x="11641456" y="7848600"/>
            <a:ext cx="169545" cy="169543"/>
          </a:xfrm>
          <a:prstGeom prst="ellipse">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77" name="Shape 77"/>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with Caption">
    <p:spTree>
      <p:nvGrpSpPr>
        <p:cNvPr id="78" name="Shape 78"/>
        <p:cNvGrpSpPr/>
        <p:nvPr/>
      </p:nvGrpSpPr>
      <p:grpSpPr>
        <a:xfrm>
          <a:off x="0" y="0"/>
          <a:ext cx="0" cy="0"/>
          <a:chOff x="0" y="0"/>
          <a:chExt cx="0" cy="0"/>
        </a:xfrm>
      </p:grpSpPr>
      <p:sp>
        <p:nvSpPr>
          <p:cNvPr id="79" name="Shape 79"/>
          <p:cNvSpPr txBox="1"/>
          <p:nvPr>
            <p:ph type="title"/>
          </p:nvPr>
        </p:nvSpPr>
        <p:spPr>
          <a:xfrm>
            <a:off x="14862175" y="533400"/>
            <a:ext cx="6016626" cy="41909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80" name="Shape 80"/>
          <p:cNvSpPr txBox="1"/>
          <p:nvPr>
            <p:ph idx="1" type="body"/>
          </p:nvPr>
        </p:nvSpPr>
        <p:spPr>
          <a:xfrm>
            <a:off x="4486273" y="546100"/>
            <a:ext cx="9991724" cy="11706225"/>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81" name="Shape 81"/>
          <p:cNvSpPr txBox="1"/>
          <p:nvPr>
            <p:ph idx="2" type="body"/>
          </p:nvPr>
        </p:nvSpPr>
        <p:spPr>
          <a:xfrm>
            <a:off x="14862175" y="4876800"/>
            <a:ext cx="6016626" cy="73755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82" name="Shape 82"/>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p:spTree>
      <p:nvGrpSpPr>
        <p:cNvPr id="83" name="Shape 83"/>
        <p:cNvGrpSpPr/>
        <p:nvPr/>
      </p:nvGrpSpPr>
      <p:grpSpPr>
        <a:xfrm>
          <a:off x="0" y="0"/>
          <a:ext cx="0" cy="0"/>
          <a:chOff x="0" y="0"/>
          <a:chExt cx="0" cy="0"/>
        </a:xfrm>
      </p:grpSpPr>
      <p:sp>
        <p:nvSpPr>
          <p:cNvPr id="84" name="Shape 84"/>
          <p:cNvSpPr txBox="1"/>
          <p:nvPr>
            <p:ph type="title"/>
          </p:nvPr>
        </p:nvSpPr>
        <p:spPr>
          <a:xfrm>
            <a:off x="6407150" y="457200"/>
            <a:ext cx="11423648" cy="17906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85" name="Shape 85"/>
          <p:cNvSpPr/>
          <p:nvPr>
            <p:ph idx="2" type="pic"/>
          </p:nvPr>
        </p:nvSpPr>
        <p:spPr>
          <a:xfrm>
            <a:off x="6064250" y="2286000"/>
            <a:ext cx="12109448" cy="9082086"/>
          </a:xfrm>
          <a:prstGeom prst="rect">
            <a:avLst/>
          </a:prstGeom>
          <a:noFill/>
          <a:ln cap="flat" cmpd="sng" w="152400">
            <a:solidFill>
              <a:srgbClr val="FFFFFF"/>
            </a:solidFill>
            <a:prstDash val="solid"/>
            <a:round/>
            <a:headEnd len="med" w="med" type="none"/>
            <a:tailEnd len="med" w="med" type="none"/>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86" name="Shape 86"/>
          <p:cNvSpPr txBox="1"/>
          <p:nvPr>
            <p:ph idx="1" type="body"/>
          </p:nvPr>
        </p:nvSpPr>
        <p:spPr>
          <a:xfrm>
            <a:off x="6407150" y="11620500"/>
            <a:ext cx="11423648" cy="1066798"/>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87" name="Shape 87"/>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Vertical Text">
    <p:spTree>
      <p:nvGrpSpPr>
        <p:cNvPr id="88" name="Shape 88"/>
        <p:cNvGrpSpPr/>
        <p:nvPr/>
      </p:nvGrpSpPr>
      <p:grpSpPr>
        <a:xfrm>
          <a:off x="0" y="0"/>
          <a:ext cx="0" cy="0"/>
          <a:chOff x="0" y="0"/>
          <a:chExt cx="0" cy="0"/>
        </a:xfrm>
      </p:grpSpPr>
      <p:sp>
        <p:nvSpPr>
          <p:cNvPr id="89" name="Shape 89"/>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90" name="Shape 90"/>
          <p:cNvSpPr txBox="1"/>
          <p:nvPr>
            <p:ph idx="1" type="body"/>
          </p:nvPr>
        </p:nvSpPr>
        <p:spPr>
          <a:xfrm rot="5400000">
            <a:off x="7666034" y="-503235"/>
            <a:ext cx="9051926" cy="16459200"/>
          </a:xfrm>
          <a:prstGeom prst="rect">
            <a:avLst/>
          </a:prstGeom>
          <a:noFill/>
          <a:ln>
            <a:noFill/>
          </a:ln>
        </p:spPr>
        <p:txBody>
          <a:bodyPr anchorCtr="0" anchor="t" bIns="91425" lIns="91425" rIns="91425" tIns="91425"/>
          <a:lstStyle>
            <a:lvl1pPr indent="-203200" lvl="0" marL="5334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80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80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91" name="Shape 91"/>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tical Title and Text">
    <p:spTree>
      <p:nvGrpSpPr>
        <p:cNvPr id="92" name="Shape 92"/>
        <p:cNvGrpSpPr/>
        <p:nvPr/>
      </p:nvGrpSpPr>
      <p:grpSpPr>
        <a:xfrm>
          <a:off x="0" y="0"/>
          <a:ext cx="0" cy="0"/>
          <a:chOff x="0" y="0"/>
          <a:chExt cx="0" cy="0"/>
        </a:xfrm>
      </p:grpSpPr>
      <p:sp>
        <p:nvSpPr>
          <p:cNvPr id="93" name="Shape 93"/>
          <p:cNvSpPr txBox="1"/>
          <p:nvPr>
            <p:ph type="title"/>
          </p:nvPr>
        </p:nvSpPr>
        <p:spPr>
          <a:xfrm rot="5400000">
            <a:off x="12512674" y="4343399"/>
            <a:ext cx="11703050" cy="4114800"/>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94" name="Shape 94"/>
          <p:cNvSpPr txBox="1"/>
          <p:nvPr>
            <p:ph idx="1" type="body"/>
          </p:nvPr>
        </p:nvSpPr>
        <p:spPr>
          <a:xfrm rot="5400000">
            <a:off x="4130674" y="380999"/>
            <a:ext cx="11703050" cy="12039597"/>
          </a:xfrm>
          <a:prstGeom prst="rect">
            <a:avLst/>
          </a:prstGeom>
          <a:noFill/>
          <a:ln>
            <a:noFill/>
          </a:ln>
        </p:spPr>
        <p:txBody>
          <a:bodyPr anchorCtr="0" anchor="t" bIns="91425" lIns="91425" rIns="91425" tIns="91425"/>
          <a:lstStyle>
            <a:lvl1pPr indent="-203200" lvl="0" marL="5334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80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80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95" name="Shape 95"/>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p:bg>
      <p:bgPr>
        <a:solidFill>
          <a:srgbClr val="000000"/>
        </a:solidFill>
      </p:bgPr>
    </p:bg>
    <p:spTree>
      <p:nvGrpSpPr>
        <p:cNvPr id="96" name="Shape 96"/>
        <p:cNvGrpSpPr/>
        <p:nvPr/>
      </p:nvGrpSpPr>
      <p:grpSpPr>
        <a:xfrm>
          <a:off x="0" y="0"/>
          <a:ext cx="0" cy="0"/>
          <a:chOff x="0" y="0"/>
          <a:chExt cx="0" cy="0"/>
        </a:xfrm>
      </p:grpSpPr>
      <p:sp>
        <p:nvSpPr>
          <p:cNvPr id="97" name="Shape 97"/>
          <p:cNvSpPr txBox="1"/>
          <p:nvPr>
            <p:ph type="title"/>
          </p:nvPr>
        </p:nvSpPr>
        <p:spPr>
          <a:xfrm>
            <a:off x="4492623" y="2743200"/>
            <a:ext cx="15544801" cy="501015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98" name="Shape 98"/>
          <p:cNvSpPr txBox="1"/>
          <p:nvPr>
            <p:ph idx="1" type="body"/>
          </p:nvPr>
        </p:nvSpPr>
        <p:spPr>
          <a:xfrm>
            <a:off x="4492623" y="8137524"/>
            <a:ext cx="15544801" cy="2263774"/>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99" name="Shape 99"/>
          <p:cNvSpPr/>
          <p:nvPr/>
        </p:nvSpPr>
        <p:spPr>
          <a:xfrm>
            <a:off x="12039600" y="7848600"/>
            <a:ext cx="169543" cy="169543"/>
          </a:xfrm>
          <a:prstGeom prst="ellipse">
            <a:avLst/>
          </a:prstGeom>
          <a:solidFill>
            <a:srgbClr val="FEFEFE"/>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100" name="Shape 100"/>
          <p:cNvSpPr/>
          <p:nvPr/>
        </p:nvSpPr>
        <p:spPr>
          <a:xfrm>
            <a:off x="12439650" y="7848600"/>
            <a:ext cx="169543" cy="169543"/>
          </a:xfrm>
          <a:prstGeom prst="ellipse">
            <a:avLst/>
          </a:prstGeom>
          <a:solidFill>
            <a:srgbClr val="FEFEFE"/>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101" name="Shape 101"/>
          <p:cNvSpPr/>
          <p:nvPr/>
        </p:nvSpPr>
        <p:spPr>
          <a:xfrm>
            <a:off x="11641456" y="7848600"/>
            <a:ext cx="169545" cy="169543"/>
          </a:xfrm>
          <a:prstGeom prst="ellipse">
            <a:avLst/>
          </a:prstGeom>
          <a:solidFill>
            <a:srgbClr val="FEFEFE"/>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102" name="Shape 102"/>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Content">
    <p:bg>
      <p:bgPr>
        <a:gradFill>
          <a:gsLst>
            <a:gs pos="0">
              <a:srgbClr val="FFFFFF"/>
            </a:gs>
            <a:gs pos="50000">
              <a:srgbClr val="FFFFFF"/>
            </a:gs>
            <a:gs pos="100000">
              <a:srgbClr val="EBEBEB">
                <a:alpha val="97647"/>
              </a:srgbClr>
            </a:gs>
          </a:gsLst>
          <a:path path="circle">
            <a:fillToRect b="50%" l="50%" r="50%" t="50%"/>
          </a:path>
          <a:tileRect/>
        </a:gradFill>
      </p:bgPr>
    </p:bg>
    <p:spTree>
      <p:nvGrpSpPr>
        <p:cNvPr id="14" name="Shape 14"/>
        <p:cNvGrpSpPr/>
        <p:nvPr/>
      </p:nvGrpSpPr>
      <p:grpSpPr>
        <a:xfrm>
          <a:off x="0" y="0"/>
          <a:ext cx="0" cy="0"/>
          <a:chOff x="0" y="0"/>
          <a:chExt cx="0" cy="0"/>
        </a:xfrm>
      </p:grpSpPr>
      <p:sp>
        <p:nvSpPr>
          <p:cNvPr id="15" name="Shape 15"/>
          <p:cNvSpPr/>
          <p:nvPr/>
        </p:nvSpPr>
        <p:spPr>
          <a:xfrm>
            <a:off x="6168" y="-9465"/>
            <a:ext cx="24371664" cy="1744131"/>
          </a:xfrm>
          <a:prstGeom prst="rect">
            <a:avLst/>
          </a:prstGeom>
          <a:solidFill>
            <a:srgbClr val="FAE807"/>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16" name="Shape 16"/>
          <p:cNvSpPr txBox="1"/>
          <p:nvPr>
            <p:ph type="title"/>
          </p:nvPr>
        </p:nvSpPr>
        <p:spPr>
          <a:xfrm>
            <a:off x="3962400" y="-18933"/>
            <a:ext cx="16459200" cy="1763066"/>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1" i="0" sz="6400" u="none" cap="none" strike="noStrike">
                <a:solidFill>
                  <a:srgbClr val="000000"/>
                </a:solidFill>
                <a:latin typeface="Helvetica Neue"/>
                <a:ea typeface="Helvetica Neue"/>
                <a:cs typeface="Helvetica Neue"/>
                <a:sym typeface="Helvetica Neue"/>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7" name="Shape 17"/>
          <p:cNvSpPr txBox="1"/>
          <p:nvPr>
            <p:ph idx="1" type="body"/>
          </p:nvPr>
        </p:nvSpPr>
        <p:spPr>
          <a:xfrm>
            <a:off x="3962400" y="3200400"/>
            <a:ext cx="16459200" cy="9051926"/>
          </a:xfrm>
          <a:prstGeom prst="rect">
            <a:avLst/>
          </a:prstGeom>
          <a:noFill/>
          <a:ln>
            <a:noFill/>
          </a:ln>
        </p:spPr>
        <p:txBody>
          <a:bodyPr anchorCtr="0" anchor="t" bIns="91425" lIns="91425" rIns="91425" tIns="91425"/>
          <a:lstStyle>
            <a:lvl1pPr indent="-279400" lvl="0" marL="685800" marR="0" rtl="0" algn="l">
              <a:lnSpc>
                <a:spcPct val="100000"/>
              </a:lnSpc>
              <a:spcBef>
                <a:spcPts val="1500"/>
              </a:spcBef>
              <a:spcAft>
                <a:spcPts val="0"/>
              </a:spcAft>
              <a:buClr>
                <a:srgbClr val="595959"/>
              </a:buClr>
              <a:buSzPct val="100000"/>
              <a:buFont typeface="Arial"/>
              <a:buChar char="•"/>
              <a:defRPr b="0" i="0" sz="6400" u="none" cap="none" strike="noStrike">
                <a:solidFill>
                  <a:srgbClr val="595959"/>
                </a:solidFill>
                <a:latin typeface="Calibri"/>
                <a:ea typeface="Calibri"/>
                <a:cs typeface="Calibri"/>
                <a:sym typeface="Calibri"/>
              </a:defRPr>
            </a:lvl1pPr>
            <a:lvl2pPr indent="-246742" lvl="1" marL="1110342" marR="0" rtl="0" algn="l">
              <a:lnSpc>
                <a:spcPct val="100000"/>
              </a:lnSpc>
              <a:spcBef>
                <a:spcPts val="1500"/>
              </a:spcBef>
              <a:spcAft>
                <a:spcPts val="0"/>
              </a:spcAft>
              <a:buClr>
                <a:srgbClr val="595959"/>
              </a:buClr>
              <a:buSzPct val="100000"/>
              <a:buFont typeface="Arial"/>
              <a:buChar char="o"/>
              <a:defRPr b="0" i="0" sz="6400" u="none" cap="none" strike="noStrike">
                <a:solidFill>
                  <a:srgbClr val="595959"/>
                </a:solidFill>
                <a:latin typeface="Calibri"/>
                <a:ea typeface="Calibri"/>
                <a:cs typeface="Calibri"/>
                <a:sym typeface="Calibri"/>
              </a:defRPr>
            </a:lvl2pPr>
            <a:lvl3pPr indent="-203200" lvl="2" marL="1524000" marR="0" rtl="0" algn="l">
              <a:lnSpc>
                <a:spcPct val="100000"/>
              </a:lnSpc>
              <a:spcBef>
                <a:spcPts val="1500"/>
              </a:spcBef>
              <a:spcAft>
                <a:spcPts val="0"/>
              </a:spcAft>
              <a:buClr>
                <a:srgbClr val="595959"/>
              </a:buClr>
              <a:buSzPct val="100000"/>
              <a:buFont typeface="Arial"/>
              <a:buChar char="•"/>
              <a:defRPr b="0" i="0" sz="6400" u="none" cap="none" strike="noStrike">
                <a:solidFill>
                  <a:srgbClr val="595959"/>
                </a:solidFill>
                <a:latin typeface="Calibri"/>
                <a:ea typeface="Calibri"/>
                <a:cs typeface="Calibri"/>
                <a:sym typeface="Calibri"/>
              </a:defRPr>
            </a:lvl3pPr>
            <a:lvl4pPr indent="-325120" lvl="3" marL="2103120" marR="0" rtl="0" algn="l">
              <a:lnSpc>
                <a:spcPct val="100000"/>
              </a:lnSpc>
              <a:spcBef>
                <a:spcPts val="1500"/>
              </a:spcBef>
              <a:spcAft>
                <a:spcPts val="0"/>
              </a:spcAft>
              <a:buClr>
                <a:srgbClr val="595959"/>
              </a:buClr>
              <a:buSzPct val="100000"/>
              <a:buFont typeface="Arial"/>
              <a:buChar char="–"/>
              <a:defRPr b="0" i="0" sz="6400" u="none" cap="none" strike="noStrike">
                <a:solidFill>
                  <a:srgbClr val="595959"/>
                </a:solidFill>
                <a:latin typeface="Calibri"/>
                <a:ea typeface="Calibri"/>
                <a:cs typeface="Calibri"/>
                <a:sym typeface="Calibri"/>
              </a:defRPr>
            </a:lvl4pPr>
            <a:lvl5pPr indent="-325120" lvl="4" marL="2560320" marR="0" rtl="0" algn="l">
              <a:lnSpc>
                <a:spcPct val="100000"/>
              </a:lnSpc>
              <a:spcBef>
                <a:spcPts val="1500"/>
              </a:spcBef>
              <a:spcAft>
                <a:spcPts val="0"/>
              </a:spcAft>
              <a:buClr>
                <a:srgbClr val="595959"/>
              </a:buClr>
              <a:buSzPct val="100000"/>
              <a:buFont typeface="Arial"/>
              <a:buChar char="»"/>
              <a:defRPr b="0" i="0" sz="6400" u="none" cap="none" strike="noStrike">
                <a:solidFill>
                  <a:srgbClr val="595959"/>
                </a:solidFill>
                <a:latin typeface="Calibri"/>
                <a:ea typeface="Calibri"/>
                <a:cs typeface="Calibri"/>
                <a:sym typeface="Calibri"/>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pic>
        <p:nvPicPr>
          <p:cNvPr id="18" name="Shape 18"/>
          <p:cNvPicPr preferRelativeResize="0"/>
          <p:nvPr/>
        </p:nvPicPr>
        <p:blipFill rotWithShape="1">
          <a:blip r:embed="rId2">
            <a:alphaModFix/>
          </a:blip>
          <a:srcRect b="0" l="0" r="0" t="0"/>
          <a:stretch/>
        </p:blipFill>
        <p:spPr>
          <a:xfrm>
            <a:off x="19371951" y="12206860"/>
            <a:ext cx="1563699" cy="1198519"/>
          </a:xfrm>
          <a:prstGeom prst="rect">
            <a:avLst/>
          </a:prstGeom>
          <a:noFill/>
          <a:ln>
            <a:noFill/>
          </a:ln>
        </p:spPr>
      </p:pic>
      <p:sp>
        <p:nvSpPr>
          <p:cNvPr id="19" name="Shape 19"/>
          <p:cNvSpPr txBox="1"/>
          <p:nvPr>
            <p:ph idx="12" type="sldNum"/>
          </p:nvPr>
        </p:nvSpPr>
        <p:spPr>
          <a:xfrm>
            <a:off x="16154400" y="12712700"/>
            <a:ext cx="591115" cy="57764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28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bg>
      <p:bgPr>
        <a:solidFill>
          <a:srgbClr val="000000"/>
        </a:solidFill>
      </p:bgPr>
    </p:bg>
    <p:spTree>
      <p:nvGrpSpPr>
        <p:cNvPr id="103" name="Shape 103"/>
        <p:cNvGrpSpPr/>
        <p:nvPr/>
      </p:nvGrpSpPr>
      <p:grpSpPr>
        <a:xfrm>
          <a:off x="0" y="0"/>
          <a:ext cx="0" cy="0"/>
          <a:chOff x="0" y="0"/>
          <a:chExt cx="0" cy="0"/>
        </a:xfrm>
      </p:grpSpPr>
      <p:sp>
        <p:nvSpPr>
          <p:cNvPr id="104" name="Shape 104"/>
          <p:cNvSpPr txBox="1"/>
          <p:nvPr>
            <p:ph type="title"/>
          </p:nvPr>
        </p:nvSpPr>
        <p:spPr>
          <a:xfrm>
            <a:off x="3962400" y="599285"/>
            <a:ext cx="16459200" cy="151666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05" name="Shape 105"/>
          <p:cNvSpPr txBox="1"/>
          <p:nvPr>
            <p:ph idx="1" type="body"/>
          </p:nvPr>
        </p:nvSpPr>
        <p:spPr>
          <a:xfrm>
            <a:off x="3962400" y="3200400"/>
            <a:ext cx="16459200"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06" name="Shape 106"/>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p:bg>
      <p:bgPr>
        <a:solidFill>
          <a:srgbClr val="000000"/>
        </a:solidFill>
      </p:bgPr>
    </p:bg>
    <p:spTree>
      <p:nvGrpSpPr>
        <p:cNvPr id="107" name="Shape 107"/>
        <p:cNvGrpSpPr/>
        <p:nvPr/>
      </p:nvGrpSpPr>
      <p:grpSpPr>
        <a:xfrm>
          <a:off x="0" y="0"/>
          <a:ext cx="0" cy="0"/>
          <a:chOff x="0" y="0"/>
          <a:chExt cx="0" cy="0"/>
        </a:xfrm>
      </p:grpSpPr>
      <p:sp>
        <p:nvSpPr>
          <p:cNvPr id="108" name="Shape 108"/>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09" name="Shape 109"/>
          <p:cNvSpPr txBox="1"/>
          <p:nvPr>
            <p:ph idx="1" type="body"/>
          </p:nvPr>
        </p:nvSpPr>
        <p:spPr>
          <a:xfrm>
            <a:off x="12344400" y="3200400"/>
            <a:ext cx="8077197"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0" name="Shape 110"/>
          <p:cNvSpPr txBox="1"/>
          <p:nvPr>
            <p:ph idx="2" type="body"/>
          </p:nvPr>
        </p:nvSpPr>
        <p:spPr>
          <a:xfrm>
            <a:off x="3779519" y="3200399"/>
            <a:ext cx="8083296" cy="9052559"/>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bg>
      <p:bgPr>
        <a:solidFill>
          <a:srgbClr val="000000"/>
        </a:solidFill>
      </p:bgPr>
    </p:bg>
    <p:spTree>
      <p:nvGrpSpPr>
        <p:cNvPr id="112" name="Shape 112"/>
        <p:cNvGrpSpPr/>
        <p:nvPr/>
      </p:nvGrpSpPr>
      <p:grpSpPr>
        <a:xfrm>
          <a:off x="0" y="0"/>
          <a:ext cx="0" cy="0"/>
          <a:chOff x="0" y="0"/>
          <a:chExt cx="0" cy="0"/>
        </a:xfrm>
      </p:grpSpPr>
      <p:sp>
        <p:nvSpPr>
          <p:cNvPr id="113" name="Shape 113"/>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14" name="Shape 114"/>
          <p:cNvSpPr txBox="1"/>
          <p:nvPr>
            <p:ph idx="1" type="body"/>
          </p:nvPr>
        </p:nvSpPr>
        <p:spPr>
          <a:xfrm>
            <a:off x="3962400" y="3200400"/>
            <a:ext cx="8080374" cy="1219198"/>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5" name="Shape 115"/>
          <p:cNvSpPr txBox="1"/>
          <p:nvPr>
            <p:ph idx="2" type="body"/>
          </p:nvPr>
        </p:nvSpPr>
        <p:spPr>
          <a:xfrm>
            <a:off x="12344400" y="3200400"/>
            <a:ext cx="8083547" cy="1219199"/>
          </a:xfrm>
          <a:prstGeom prst="rect">
            <a:avLst/>
          </a:prstGeom>
          <a:noFill/>
          <a:ln>
            <a:noFill/>
          </a:ln>
        </p:spPr>
        <p:txBody>
          <a:bodyPr anchorCtr="0" anchor="b"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6" name="Shape 116"/>
          <p:cNvSpPr txBox="1"/>
          <p:nvPr>
            <p:ph idx="3" type="body"/>
          </p:nvPr>
        </p:nvSpPr>
        <p:spPr>
          <a:xfrm>
            <a:off x="3962400" y="4425696"/>
            <a:ext cx="8083296" cy="7827261"/>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7" name="Shape 117"/>
          <p:cNvSpPr txBox="1"/>
          <p:nvPr>
            <p:ph idx="4" type="body"/>
          </p:nvPr>
        </p:nvSpPr>
        <p:spPr>
          <a:xfrm>
            <a:off x="12393165" y="4425696"/>
            <a:ext cx="8083296" cy="7826374"/>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8" name="Shape 118"/>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bg>
      <p:bgPr>
        <a:solidFill>
          <a:srgbClr val="000000"/>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21" name="Shape 121"/>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bg>
      <p:bgPr>
        <a:solidFill>
          <a:srgbClr val="000000"/>
        </a:solidFill>
      </p:bgPr>
    </p:bg>
    <p:spTree>
      <p:nvGrpSpPr>
        <p:cNvPr id="122" name="Shape 122"/>
        <p:cNvGrpSpPr/>
        <p:nvPr/>
      </p:nvGrpSpPr>
      <p:grpSpPr>
        <a:xfrm>
          <a:off x="0" y="0"/>
          <a:ext cx="0" cy="0"/>
          <a:chOff x="0" y="0"/>
          <a:chExt cx="0" cy="0"/>
        </a:xfrm>
      </p:grpSpPr>
      <p:sp>
        <p:nvSpPr>
          <p:cNvPr id="123" name="Shape 123"/>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with Caption">
    <p:bg>
      <p:bgPr>
        <a:solidFill>
          <a:srgbClr val="000000"/>
        </a:solidFill>
      </p:bgPr>
    </p:bg>
    <p:spTree>
      <p:nvGrpSpPr>
        <p:cNvPr id="124" name="Shape 124"/>
        <p:cNvGrpSpPr/>
        <p:nvPr/>
      </p:nvGrpSpPr>
      <p:grpSpPr>
        <a:xfrm>
          <a:off x="0" y="0"/>
          <a:ext cx="0" cy="0"/>
          <a:chOff x="0" y="0"/>
          <a:chExt cx="0" cy="0"/>
        </a:xfrm>
      </p:grpSpPr>
      <p:sp>
        <p:nvSpPr>
          <p:cNvPr id="125" name="Shape 125"/>
          <p:cNvSpPr txBox="1"/>
          <p:nvPr>
            <p:ph type="title"/>
          </p:nvPr>
        </p:nvSpPr>
        <p:spPr>
          <a:xfrm>
            <a:off x="14862175" y="533400"/>
            <a:ext cx="6016626" cy="41909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26" name="Shape 126"/>
          <p:cNvSpPr txBox="1"/>
          <p:nvPr>
            <p:ph idx="1" type="body"/>
          </p:nvPr>
        </p:nvSpPr>
        <p:spPr>
          <a:xfrm>
            <a:off x="4486273" y="546100"/>
            <a:ext cx="9991724" cy="11706225"/>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27" name="Shape 127"/>
          <p:cNvSpPr txBox="1"/>
          <p:nvPr>
            <p:ph idx="2" type="body"/>
          </p:nvPr>
        </p:nvSpPr>
        <p:spPr>
          <a:xfrm>
            <a:off x="14862175" y="4876800"/>
            <a:ext cx="6016626" cy="73755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28" name="Shape 128"/>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p:bg>
      <p:bgPr>
        <a:solidFill>
          <a:srgbClr val="000000"/>
        </a:solidFill>
      </p:bgPr>
    </p:bg>
    <p:spTree>
      <p:nvGrpSpPr>
        <p:cNvPr id="129" name="Shape 129"/>
        <p:cNvGrpSpPr/>
        <p:nvPr/>
      </p:nvGrpSpPr>
      <p:grpSpPr>
        <a:xfrm>
          <a:off x="0" y="0"/>
          <a:ext cx="0" cy="0"/>
          <a:chOff x="0" y="0"/>
          <a:chExt cx="0" cy="0"/>
        </a:xfrm>
      </p:grpSpPr>
      <p:sp>
        <p:nvSpPr>
          <p:cNvPr id="130" name="Shape 130"/>
          <p:cNvSpPr txBox="1"/>
          <p:nvPr>
            <p:ph type="title"/>
          </p:nvPr>
        </p:nvSpPr>
        <p:spPr>
          <a:xfrm>
            <a:off x="6407150" y="457200"/>
            <a:ext cx="11423648" cy="17906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31" name="Shape 131"/>
          <p:cNvSpPr/>
          <p:nvPr>
            <p:ph idx="2" type="pic"/>
          </p:nvPr>
        </p:nvSpPr>
        <p:spPr>
          <a:xfrm>
            <a:off x="6064250" y="2286000"/>
            <a:ext cx="12109448" cy="9082086"/>
          </a:xfrm>
          <a:prstGeom prst="rect">
            <a:avLst/>
          </a:prstGeom>
          <a:noFill/>
          <a:ln cap="flat" cmpd="sng" w="152400">
            <a:solidFill>
              <a:srgbClr val="000000"/>
            </a:solidFill>
            <a:prstDash val="solid"/>
            <a:round/>
            <a:headEnd len="med" w="med" type="none"/>
            <a:tailEnd len="med" w="med" type="none"/>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32" name="Shape 132"/>
          <p:cNvSpPr txBox="1"/>
          <p:nvPr>
            <p:ph idx="1" type="body"/>
          </p:nvPr>
        </p:nvSpPr>
        <p:spPr>
          <a:xfrm>
            <a:off x="6407150" y="11620500"/>
            <a:ext cx="11423648" cy="1066798"/>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33" name="Shape 133"/>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Vertical Text">
    <p:bg>
      <p:bgPr>
        <a:solidFill>
          <a:srgbClr val="000000"/>
        </a:solidFill>
      </p:bgPr>
    </p:bg>
    <p:spTree>
      <p:nvGrpSpPr>
        <p:cNvPr id="134" name="Shape 134"/>
        <p:cNvGrpSpPr/>
        <p:nvPr/>
      </p:nvGrpSpPr>
      <p:grpSpPr>
        <a:xfrm>
          <a:off x="0" y="0"/>
          <a:ext cx="0" cy="0"/>
          <a:chOff x="0" y="0"/>
          <a:chExt cx="0" cy="0"/>
        </a:xfrm>
      </p:grpSpPr>
      <p:sp>
        <p:nvSpPr>
          <p:cNvPr id="135" name="Shape 135"/>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36" name="Shape 136"/>
          <p:cNvSpPr txBox="1"/>
          <p:nvPr>
            <p:ph idx="1" type="body"/>
          </p:nvPr>
        </p:nvSpPr>
        <p:spPr>
          <a:xfrm rot="5400000">
            <a:off x="7666034" y="-503235"/>
            <a:ext cx="9051926" cy="16459200"/>
          </a:xfrm>
          <a:prstGeom prst="rect">
            <a:avLst/>
          </a:prstGeom>
          <a:noFill/>
          <a:ln>
            <a:noFill/>
          </a:ln>
        </p:spPr>
        <p:txBody>
          <a:bodyPr anchorCtr="0" anchor="t" bIns="91425" lIns="91425" rIns="91425" tIns="91425"/>
          <a:lstStyle>
            <a:lvl1pPr indent="-203200" lvl="0" marL="5334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80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80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37" name="Shape 137"/>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tical Title and Text">
    <p:bg>
      <p:bgPr>
        <a:solidFill>
          <a:srgbClr val="000000"/>
        </a:solidFill>
      </p:bgPr>
    </p:bg>
    <p:spTree>
      <p:nvGrpSpPr>
        <p:cNvPr id="138" name="Shape 138"/>
        <p:cNvGrpSpPr/>
        <p:nvPr/>
      </p:nvGrpSpPr>
      <p:grpSpPr>
        <a:xfrm>
          <a:off x="0" y="0"/>
          <a:ext cx="0" cy="0"/>
          <a:chOff x="0" y="0"/>
          <a:chExt cx="0" cy="0"/>
        </a:xfrm>
      </p:grpSpPr>
      <p:sp>
        <p:nvSpPr>
          <p:cNvPr id="139" name="Shape 139"/>
          <p:cNvSpPr txBox="1"/>
          <p:nvPr>
            <p:ph type="title"/>
          </p:nvPr>
        </p:nvSpPr>
        <p:spPr>
          <a:xfrm rot="5400000">
            <a:off x="12512674" y="4343399"/>
            <a:ext cx="11703050" cy="4114800"/>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40" name="Shape 140"/>
          <p:cNvSpPr txBox="1"/>
          <p:nvPr>
            <p:ph idx="1" type="body"/>
          </p:nvPr>
        </p:nvSpPr>
        <p:spPr>
          <a:xfrm rot="5400000">
            <a:off x="4130674" y="380999"/>
            <a:ext cx="11703050" cy="12039597"/>
          </a:xfrm>
          <a:prstGeom prst="rect">
            <a:avLst/>
          </a:prstGeom>
          <a:noFill/>
          <a:ln>
            <a:noFill/>
          </a:ln>
        </p:spPr>
        <p:txBody>
          <a:bodyPr anchorCtr="0" anchor="t" bIns="91425" lIns="91425" rIns="91425" tIns="91425"/>
          <a:lstStyle>
            <a:lvl1pPr indent="-203200" lvl="0" marL="5334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80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80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41" name="Shape 141"/>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142" name="Shape 142"/>
        <p:cNvGrpSpPr/>
        <p:nvPr/>
      </p:nvGrpSpPr>
      <p:grpSpPr>
        <a:xfrm>
          <a:off x="0" y="0"/>
          <a:ext cx="0" cy="0"/>
          <a:chOff x="0" y="0"/>
          <a:chExt cx="0" cy="0"/>
        </a:xfrm>
      </p:grpSpPr>
      <p:sp>
        <p:nvSpPr>
          <p:cNvPr id="143" name="Shape 143"/>
          <p:cNvSpPr txBox="1"/>
          <p:nvPr>
            <p:ph type="title"/>
          </p:nvPr>
        </p:nvSpPr>
        <p:spPr>
          <a:xfrm>
            <a:off x="3962400" y="599285"/>
            <a:ext cx="16459200" cy="151666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44" name="Shape 144"/>
          <p:cNvSpPr txBox="1"/>
          <p:nvPr>
            <p:ph idx="1" type="body"/>
          </p:nvPr>
        </p:nvSpPr>
        <p:spPr>
          <a:xfrm>
            <a:off x="3962400" y="3200400"/>
            <a:ext cx="16459200"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45" name="Shape 145"/>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p:spTree>
      <p:nvGrpSpPr>
        <p:cNvPr id="20" name="Shape 20"/>
        <p:cNvGrpSpPr/>
        <p:nvPr/>
      </p:nvGrpSpPr>
      <p:grpSpPr>
        <a:xfrm>
          <a:off x="0" y="0"/>
          <a:ext cx="0" cy="0"/>
          <a:chOff x="0" y="0"/>
          <a:chExt cx="0" cy="0"/>
        </a:xfrm>
      </p:grpSpPr>
      <p:sp>
        <p:nvSpPr>
          <p:cNvPr id="21" name="Shape 21"/>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22" name="Shape 22"/>
          <p:cNvSpPr txBox="1"/>
          <p:nvPr>
            <p:ph idx="1" type="body"/>
          </p:nvPr>
        </p:nvSpPr>
        <p:spPr>
          <a:xfrm>
            <a:off x="12344400" y="3200400"/>
            <a:ext cx="8077197"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23" name="Shape 23"/>
          <p:cNvSpPr txBox="1"/>
          <p:nvPr>
            <p:ph idx="2" type="body"/>
          </p:nvPr>
        </p:nvSpPr>
        <p:spPr>
          <a:xfrm>
            <a:off x="3779519" y="3200399"/>
            <a:ext cx="8083296" cy="9052559"/>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24" name="Shape 24"/>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bg>
      <p:bgPr>
        <a:solidFill>
          <a:srgbClr val="000000"/>
        </a:solidFill>
      </p:bgPr>
    </p:bg>
    <p:spTree>
      <p:nvGrpSpPr>
        <p:cNvPr id="146" name="Shape 146"/>
        <p:cNvGrpSpPr/>
        <p:nvPr/>
      </p:nvGrpSpPr>
      <p:grpSpPr>
        <a:xfrm>
          <a:off x="0" y="0"/>
          <a:ext cx="0" cy="0"/>
          <a:chOff x="0" y="0"/>
          <a:chExt cx="0" cy="0"/>
        </a:xfrm>
      </p:grpSpPr>
      <p:sp>
        <p:nvSpPr>
          <p:cNvPr id="147" name="Shape 147"/>
          <p:cNvSpPr/>
          <p:nvPr/>
        </p:nvSpPr>
        <p:spPr>
          <a:xfrm>
            <a:off x="3079927" y="12438552"/>
            <a:ext cx="14518770" cy="120904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EFC71F"/>
              </a:buClr>
              <a:buSzPct val="25000"/>
              <a:buFont typeface="Carme"/>
              <a:buNone/>
            </a:pPr>
            <a:r>
              <a:rPr b="1" i="0" lang="en-US" sz="4000" u="none" cap="none" strike="noStrike">
                <a:solidFill>
                  <a:srgbClr val="EFC71F"/>
                </a:solidFill>
                <a:latin typeface="Carme"/>
                <a:ea typeface="Carme"/>
                <a:cs typeface="Carme"/>
                <a:sym typeface="Carme"/>
              </a:rPr>
              <a:t>H</a:t>
            </a:r>
            <a:r>
              <a:rPr b="1" baseline="-25000" i="0" lang="en-US" sz="4000" u="none" cap="none" strike="noStrike">
                <a:solidFill>
                  <a:srgbClr val="EFC71F"/>
                </a:solidFill>
                <a:latin typeface="Carme"/>
                <a:ea typeface="Carme"/>
                <a:cs typeface="Carme"/>
                <a:sym typeface="Carme"/>
              </a:rPr>
              <a:t>2</a:t>
            </a:r>
            <a:r>
              <a:rPr b="1" i="0" lang="en-US" sz="4000" u="none" cap="none" strike="noStrike">
                <a:solidFill>
                  <a:srgbClr val="EFC71F"/>
                </a:solidFill>
                <a:latin typeface="Carme"/>
                <a:ea typeface="Carme"/>
                <a:cs typeface="Carme"/>
                <a:sym typeface="Carme"/>
              </a:rPr>
              <a:t>O</a:t>
            </a:r>
            <a:r>
              <a:rPr b="1" i="0" lang="en-US" sz="3200" u="none" cap="none" strike="noStrike">
                <a:solidFill>
                  <a:srgbClr val="7F7F7F"/>
                </a:solidFill>
                <a:latin typeface="Carme"/>
                <a:ea typeface="Carme"/>
                <a:cs typeface="Carme"/>
                <a:sym typeface="Carme"/>
              </a:rPr>
              <a:t>.ai</a:t>
            </a:r>
            <a:br>
              <a:rPr b="1" i="0" lang="en-US" sz="3200" u="none" cap="none" strike="noStrike">
                <a:solidFill>
                  <a:srgbClr val="7F7F7F"/>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148" name="Shape 148"/>
          <p:cNvSpPr txBox="1"/>
          <p:nvPr>
            <p:ph type="title"/>
          </p:nvPr>
        </p:nvSpPr>
        <p:spPr>
          <a:xfrm>
            <a:off x="4419600" y="1219200"/>
            <a:ext cx="15544800" cy="8534397"/>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49" name="Shape 149"/>
          <p:cNvSpPr txBox="1"/>
          <p:nvPr>
            <p:ph idx="1" type="body"/>
          </p:nvPr>
        </p:nvSpPr>
        <p:spPr>
          <a:xfrm>
            <a:off x="5791200" y="9906000"/>
            <a:ext cx="12801598" cy="2438399"/>
          </a:xfrm>
          <a:prstGeom prst="rect">
            <a:avLst/>
          </a:prstGeom>
          <a:noFill/>
          <a:ln>
            <a:noFill/>
          </a:ln>
        </p:spPr>
        <p:txBody>
          <a:bodyPr anchorCtr="0" anchor="t" bIns="91425" lIns="91425" rIns="91425" tIns="91425"/>
          <a:lstStyle>
            <a:lvl1pPr indent="0" lvl="0"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50" name="Shape 150"/>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25" name="Shape 25"/>
        <p:cNvGrpSpPr/>
        <p:nvPr/>
      </p:nvGrpSpPr>
      <p:grpSpPr>
        <a:xfrm>
          <a:off x="0" y="0"/>
          <a:ext cx="0" cy="0"/>
          <a:chOff x="0" y="0"/>
          <a:chExt cx="0" cy="0"/>
        </a:xfrm>
      </p:grpSpPr>
      <p:sp>
        <p:nvSpPr>
          <p:cNvPr id="26" name="Shape 26"/>
          <p:cNvSpPr txBox="1"/>
          <p:nvPr>
            <p:ph type="title"/>
          </p:nvPr>
        </p:nvSpPr>
        <p:spPr>
          <a:xfrm>
            <a:off x="3962400" y="599285"/>
            <a:ext cx="16459200" cy="151666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27" name="Shape 27"/>
          <p:cNvSpPr txBox="1"/>
          <p:nvPr>
            <p:ph idx="1" type="body"/>
          </p:nvPr>
        </p:nvSpPr>
        <p:spPr>
          <a:xfrm>
            <a:off x="3962400" y="3200400"/>
            <a:ext cx="16459200"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28" name="Shape 28"/>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29" name="Shape 29"/>
        <p:cNvGrpSpPr/>
        <p:nvPr/>
      </p:nvGrpSpPr>
      <p:grpSpPr>
        <a:xfrm>
          <a:off x="0" y="0"/>
          <a:ext cx="0" cy="0"/>
          <a:chOff x="0" y="0"/>
          <a:chExt cx="0" cy="0"/>
        </a:xfrm>
      </p:grpSpPr>
      <p:sp>
        <p:nvSpPr>
          <p:cNvPr id="30" name="Shape 30"/>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bg>
      <p:bgPr>
        <a:gradFill>
          <a:gsLst>
            <a:gs pos="0">
              <a:srgbClr val="FFFFFF"/>
            </a:gs>
            <a:gs pos="50000">
              <a:srgbClr val="FFFFFF"/>
            </a:gs>
            <a:gs pos="76000">
              <a:srgbClr val="F3F3F3"/>
            </a:gs>
            <a:gs pos="92000">
              <a:srgbClr val="D9D9D9"/>
            </a:gs>
            <a:gs pos="100000">
              <a:srgbClr val="D9D9D9"/>
            </a:gs>
          </a:gsLst>
          <a:path path="circle">
            <a:fillToRect b="50%" l="50%" r="50%" t="50%"/>
          </a:path>
          <a:tileRect/>
        </a:gradFill>
      </p:bgPr>
    </p:bg>
    <p:spTree>
      <p:nvGrpSpPr>
        <p:cNvPr id="31" name="Shape 31"/>
        <p:cNvGrpSpPr/>
        <p:nvPr/>
      </p:nvGrpSpPr>
      <p:grpSpPr>
        <a:xfrm>
          <a:off x="0" y="0"/>
          <a:ext cx="0" cy="0"/>
          <a:chOff x="0" y="0"/>
          <a:chExt cx="0" cy="0"/>
        </a:xfrm>
      </p:grpSpPr>
      <p:sp>
        <p:nvSpPr>
          <p:cNvPr id="32" name="Shape 32"/>
          <p:cNvSpPr/>
          <p:nvPr/>
        </p:nvSpPr>
        <p:spPr>
          <a:xfrm>
            <a:off x="3079930" y="12144560"/>
            <a:ext cx="14518770" cy="1797024"/>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EFC71F"/>
              </a:buClr>
              <a:buSzPct val="25000"/>
              <a:buFont typeface="Carme"/>
              <a:buNone/>
            </a:pPr>
            <a:r>
              <a:rPr b="0" i="0" lang="en-US" sz="4000" u="none" cap="none" strike="noStrike">
                <a:solidFill>
                  <a:srgbClr val="EFC71F"/>
                </a:solidFill>
                <a:latin typeface="Carme"/>
                <a:ea typeface="Carme"/>
                <a:cs typeface="Carme"/>
                <a:sym typeface="Carme"/>
              </a:rPr>
              <a:t>H</a:t>
            </a:r>
            <a:r>
              <a:rPr b="0" baseline="-25000" i="0" lang="en-US" sz="4000" u="none" cap="none" strike="noStrike">
                <a:solidFill>
                  <a:srgbClr val="EFC71F"/>
                </a:solidFill>
                <a:latin typeface="Carme"/>
                <a:ea typeface="Carme"/>
                <a:cs typeface="Carme"/>
                <a:sym typeface="Carme"/>
              </a:rPr>
              <a:t>2</a:t>
            </a:r>
            <a:r>
              <a:rPr b="0" i="0" lang="en-US" sz="4000" u="none" cap="none" strike="noStrike">
                <a:solidFill>
                  <a:srgbClr val="EFC71F"/>
                </a:solidFill>
                <a:latin typeface="Carme"/>
                <a:ea typeface="Carme"/>
                <a:cs typeface="Carme"/>
                <a:sym typeface="Carme"/>
              </a:rPr>
              <a:t>O</a:t>
            </a:r>
            <a:r>
              <a:rPr b="0" i="0" lang="en-US" sz="3200" u="none" cap="none" strike="noStrike">
                <a:solidFill>
                  <a:srgbClr val="808080"/>
                </a:solidFill>
                <a:latin typeface="Carme"/>
                <a:ea typeface="Carme"/>
                <a:cs typeface="Carme"/>
                <a:sym typeface="Carme"/>
              </a:rPr>
              <a:t>.ai</a:t>
            </a:r>
            <a:br>
              <a:rPr b="0" i="0" lang="en-US" sz="3200" u="none" cap="none" strike="noStrike">
                <a:solidFill>
                  <a:srgbClr val="808080"/>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33" name="Shape 33"/>
          <p:cNvSpPr txBox="1"/>
          <p:nvPr>
            <p:ph type="title"/>
          </p:nvPr>
        </p:nvSpPr>
        <p:spPr>
          <a:xfrm>
            <a:off x="3962400" y="0"/>
            <a:ext cx="16459200" cy="2115956"/>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Calibri"/>
              <a:buNone/>
              <a:defRPr b="0" i="0" sz="10800" u="none" cap="none" strike="noStrike">
                <a:solidFill>
                  <a:srgbClr val="000000"/>
                </a:solidFill>
                <a:latin typeface="Calibri"/>
                <a:ea typeface="Calibri"/>
                <a:cs typeface="Calibri"/>
                <a:sym typeface="Calibri"/>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34" name="Shape 34"/>
          <p:cNvSpPr txBox="1"/>
          <p:nvPr>
            <p:ph idx="1" type="body"/>
          </p:nvPr>
        </p:nvSpPr>
        <p:spPr>
          <a:xfrm>
            <a:off x="3962400" y="3200400"/>
            <a:ext cx="16459200" cy="10515599"/>
          </a:xfrm>
          <a:prstGeom prst="rect">
            <a:avLst/>
          </a:prstGeom>
          <a:noFill/>
          <a:ln>
            <a:noFill/>
          </a:ln>
        </p:spPr>
        <p:txBody>
          <a:bodyPr anchorCtr="0" anchor="t" bIns="91425" lIns="91425" rIns="91425" tIns="91425"/>
          <a:lstStyle>
            <a:lvl1pPr indent="-381000" lvl="0" marL="685800" marR="0" rtl="0" algn="l">
              <a:lnSpc>
                <a:spcPct val="100000"/>
              </a:lnSpc>
              <a:spcBef>
                <a:spcPts val="11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1pPr>
            <a:lvl2pPr indent="-552450" lvl="1" marL="1314450" marR="0" rtl="0" algn="l">
              <a:lnSpc>
                <a:spcPct val="100000"/>
              </a:lnSpc>
              <a:spcBef>
                <a:spcPts val="1100"/>
              </a:spcBef>
              <a:spcAft>
                <a:spcPts val="0"/>
              </a:spcAft>
              <a:buClr>
                <a:srgbClr val="808080"/>
              </a:buClr>
              <a:buSzPct val="100000"/>
              <a:buFont typeface="Arial"/>
              <a:buChar char="o"/>
              <a:defRPr b="0" i="0" sz="4800" u="none" cap="none" strike="noStrike">
                <a:solidFill>
                  <a:srgbClr val="808080"/>
                </a:solidFill>
                <a:latin typeface="PT Sans"/>
                <a:ea typeface="PT Sans"/>
                <a:cs typeface="PT Sans"/>
                <a:sym typeface="PT Sans"/>
              </a:defRPr>
            </a:lvl2pPr>
            <a:lvl3pPr indent="-381000" lvl="2" marL="1600200" marR="0" rtl="0" algn="l">
              <a:lnSpc>
                <a:spcPct val="100000"/>
              </a:lnSpc>
              <a:spcBef>
                <a:spcPts val="11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3pPr>
            <a:lvl4pPr indent="-381000" lvl="3" marL="2057400" marR="0" rtl="0" algn="l">
              <a:lnSpc>
                <a:spcPct val="100000"/>
              </a:lnSpc>
              <a:spcBef>
                <a:spcPts val="1100"/>
              </a:spcBef>
              <a:spcAft>
                <a:spcPts val="0"/>
              </a:spcAft>
              <a:buClr>
                <a:srgbClr val="808080"/>
              </a:buClr>
              <a:buSzPct val="100000"/>
              <a:buFont typeface="Arial"/>
              <a:buChar char="o"/>
              <a:defRPr b="0" i="0" sz="4800" u="none" cap="none" strike="noStrike">
                <a:solidFill>
                  <a:srgbClr val="808080"/>
                </a:solidFill>
                <a:latin typeface="PT Sans"/>
                <a:ea typeface="PT Sans"/>
                <a:cs typeface="PT Sans"/>
                <a:sym typeface="PT Sans"/>
              </a:defRPr>
            </a:lvl4pPr>
            <a:lvl5pPr indent="-381000" lvl="4" marL="2514600" marR="0" rtl="0" algn="l">
              <a:lnSpc>
                <a:spcPct val="100000"/>
              </a:lnSpc>
              <a:spcBef>
                <a:spcPts val="11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35" name="Shape 35"/>
          <p:cNvSpPr txBox="1"/>
          <p:nvPr>
            <p:ph idx="12" type="sldNum"/>
          </p:nvPr>
        </p:nvSpPr>
        <p:spPr>
          <a:xfrm>
            <a:off x="20134554" y="12712700"/>
            <a:ext cx="1123950" cy="728900"/>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Palatino Linotype"/>
              <a:buNone/>
            </a:pPr>
            <a:fld id="{00000000-1234-1234-1234-123412341234}" type="slidenum">
              <a:rPr b="0" i="0" lang="en-US" sz="3600" u="none" cap="none" strike="noStrike">
                <a:solidFill>
                  <a:srgbClr val="000000"/>
                </a:solidFill>
                <a:latin typeface="Palatino Linotype"/>
                <a:ea typeface="Palatino Linotype"/>
                <a:cs typeface="Palatino Linotype"/>
                <a:sym typeface="Palatino Linotype"/>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38" name="Shape 38"/>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bg>
      <p:bgPr>
        <a:solidFill>
          <a:srgbClr val="000000"/>
        </a:solidFill>
      </p:bgPr>
    </p:bg>
    <p:spTree>
      <p:nvGrpSpPr>
        <p:cNvPr id="39" name="Shape 39"/>
        <p:cNvGrpSpPr/>
        <p:nvPr/>
      </p:nvGrpSpPr>
      <p:grpSpPr>
        <a:xfrm>
          <a:off x="0" y="0"/>
          <a:ext cx="0" cy="0"/>
          <a:chOff x="0" y="0"/>
          <a:chExt cx="0" cy="0"/>
        </a:xfrm>
      </p:grpSpPr>
      <p:sp>
        <p:nvSpPr>
          <p:cNvPr id="40" name="Shape 40"/>
          <p:cNvSpPr txBox="1"/>
          <p:nvPr>
            <p:ph type="title"/>
          </p:nvPr>
        </p:nvSpPr>
        <p:spPr>
          <a:xfrm>
            <a:off x="4419600" y="1219200"/>
            <a:ext cx="15544800" cy="8534397"/>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41" name="Shape 41"/>
          <p:cNvSpPr txBox="1"/>
          <p:nvPr>
            <p:ph idx="1" type="body"/>
          </p:nvPr>
        </p:nvSpPr>
        <p:spPr>
          <a:xfrm>
            <a:off x="5791200" y="9906000"/>
            <a:ext cx="12801598" cy="2438399"/>
          </a:xfrm>
          <a:prstGeom prst="rect">
            <a:avLst/>
          </a:prstGeom>
          <a:noFill/>
          <a:ln>
            <a:noFill/>
          </a:ln>
        </p:spPr>
        <p:txBody>
          <a:bodyPr anchorCtr="0" anchor="t" bIns="91425" lIns="91425" rIns="91425" tIns="91425"/>
          <a:lstStyle>
            <a:lvl1pPr indent="0" lvl="0"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42" name="Shape 42"/>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p:bg>
      <p:bgPr>
        <a:gradFill>
          <a:gsLst>
            <a:gs pos="0">
              <a:srgbClr val="FFFFFF"/>
            </a:gs>
            <a:gs pos="50000">
              <a:srgbClr val="FFFFFF"/>
            </a:gs>
            <a:gs pos="76000">
              <a:srgbClr val="F3F3F3"/>
            </a:gs>
            <a:gs pos="92000">
              <a:srgbClr val="D9D9D9"/>
            </a:gs>
            <a:gs pos="100000">
              <a:srgbClr val="D9D9D9"/>
            </a:gs>
          </a:gsLst>
          <a:path path="circle">
            <a:fillToRect b="50%" l="50%" r="50%" t="50%"/>
          </a:path>
          <a:tileRect/>
        </a:gradFill>
      </p:bgPr>
    </p:bg>
    <p:spTree>
      <p:nvGrpSpPr>
        <p:cNvPr id="43" name="Shape 43"/>
        <p:cNvGrpSpPr/>
        <p:nvPr/>
      </p:nvGrpSpPr>
      <p:grpSpPr>
        <a:xfrm>
          <a:off x="0" y="0"/>
          <a:ext cx="0" cy="0"/>
          <a:chOff x="0" y="0"/>
          <a:chExt cx="0" cy="0"/>
        </a:xfrm>
      </p:grpSpPr>
      <p:sp>
        <p:nvSpPr>
          <p:cNvPr id="44" name="Shape 44"/>
          <p:cNvSpPr/>
          <p:nvPr/>
        </p:nvSpPr>
        <p:spPr>
          <a:xfrm>
            <a:off x="3079930" y="12483732"/>
            <a:ext cx="14518770" cy="1118683"/>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EFC71F"/>
              </a:buClr>
              <a:buSzPct val="25000"/>
              <a:buFont typeface="Carme"/>
              <a:buNone/>
            </a:pPr>
            <a:r>
              <a:rPr b="0" i="0" lang="en-US" sz="4000" u="none" cap="none" strike="noStrike">
                <a:solidFill>
                  <a:srgbClr val="EFC71F"/>
                </a:solidFill>
                <a:latin typeface="Carme"/>
                <a:ea typeface="Carme"/>
                <a:cs typeface="Carme"/>
                <a:sym typeface="Carme"/>
              </a:rPr>
              <a:t>H</a:t>
            </a:r>
            <a:r>
              <a:rPr b="0" baseline="-25000" i="0" lang="en-US" sz="4000" u="none" cap="none" strike="noStrike">
                <a:solidFill>
                  <a:srgbClr val="EFC71F"/>
                </a:solidFill>
                <a:latin typeface="Carme"/>
                <a:ea typeface="Carme"/>
                <a:cs typeface="Carme"/>
                <a:sym typeface="Carme"/>
              </a:rPr>
              <a:t>2</a:t>
            </a:r>
            <a:r>
              <a:rPr b="0" i="0" lang="en-US" sz="4000" u="none" cap="none" strike="noStrike">
                <a:solidFill>
                  <a:srgbClr val="EFC71F"/>
                </a:solidFill>
                <a:latin typeface="Carme"/>
                <a:ea typeface="Carme"/>
                <a:cs typeface="Carme"/>
                <a:sym typeface="Carme"/>
              </a:rPr>
              <a:t>O</a:t>
            </a:r>
            <a:r>
              <a:rPr b="0" i="0" lang="en-US" sz="3200" u="none" cap="none" strike="noStrike">
                <a:solidFill>
                  <a:srgbClr val="808080"/>
                </a:solidFill>
                <a:latin typeface="Carme"/>
                <a:ea typeface="Carme"/>
                <a:cs typeface="Carme"/>
                <a:sym typeface="Carme"/>
              </a:rPr>
              <a:t>.ai</a:t>
            </a:r>
            <a:br>
              <a:rPr b="0" i="0" lang="en-US" sz="3200" u="none" cap="none" strike="noStrike">
                <a:solidFill>
                  <a:srgbClr val="808080"/>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45" name="Shape 45"/>
          <p:cNvSpPr txBox="1"/>
          <p:nvPr>
            <p:ph type="title"/>
          </p:nvPr>
        </p:nvSpPr>
        <p:spPr>
          <a:xfrm>
            <a:off x="3962400" y="0"/>
            <a:ext cx="16459200" cy="2115958"/>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Calibri"/>
              <a:buNone/>
              <a:defRPr b="0" i="0" sz="10800" u="none" cap="none" strike="noStrike">
                <a:solidFill>
                  <a:srgbClr val="000000"/>
                </a:solidFill>
                <a:latin typeface="Calibri"/>
                <a:ea typeface="Calibri"/>
                <a:cs typeface="Calibri"/>
                <a:sym typeface="Calibri"/>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46" name="Shape 46"/>
          <p:cNvSpPr txBox="1"/>
          <p:nvPr>
            <p:ph idx="1" type="body"/>
          </p:nvPr>
        </p:nvSpPr>
        <p:spPr>
          <a:xfrm>
            <a:off x="12344400" y="3200400"/>
            <a:ext cx="8077199" cy="10515599"/>
          </a:xfrm>
          <a:prstGeom prst="rect">
            <a:avLst/>
          </a:prstGeom>
          <a:noFill/>
          <a:ln>
            <a:noFill/>
          </a:ln>
        </p:spPr>
        <p:txBody>
          <a:bodyPr anchorCtr="0" anchor="t" bIns="91425" lIns="91425" rIns="91425" tIns="91425"/>
          <a:lstStyle>
            <a:lvl1pPr indent="-381000" lvl="0" marL="685800" marR="0" rtl="0" algn="l">
              <a:lnSpc>
                <a:spcPct val="100000"/>
              </a:lnSpc>
              <a:spcBef>
                <a:spcPts val="10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1pPr>
            <a:lvl2pPr indent="-552450" lvl="1" marL="1314450" marR="0" rtl="0" algn="l">
              <a:lnSpc>
                <a:spcPct val="100000"/>
              </a:lnSpc>
              <a:spcBef>
                <a:spcPts val="1000"/>
              </a:spcBef>
              <a:spcAft>
                <a:spcPts val="0"/>
              </a:spcAft>
              <a:buClr>
                <a:srgbClr val="808080"/>
              </a:buClr>
              <a:buSzPct val="100000"/>
              <a:buFont typeface="Arial"/>
              <a:buChar char="o"/>
              <a:defRPr b="0" i="0" sz="4800" u="none" cap="none" strike="noStrike">
                <a:solidFill>
                  <a:srgbClr val="808080"/>
                </a:solidFill>
                <a:latin typeface="PT Sans"/>
                <a:ea typeface="PT Sans"/>
                <a:cs typeface="PT Sans"/>
                <a:sym typeface="PT Sans"/>
              </a:defRPr>
            </a:lvl2pPr>
            <a:lvl3pPr indent="-381000" lvl="2" marL="1600200" marR="0" rtl="0" algn="l">
              <a:lnSpc>
                <a:spcPct val="100000"/>
              </a:lnSpc>
              <a:spcBef>
                <a:spcPts val="10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3pPr>
            <a:lvl4pPr indent="-381000" lvl="3" marL="2057400" marR="0" rtl="0" algn="l">
              <a:lnSpc>
                <a:spcPct val="100000"/>
              </a:lnSpc>
              <a:spcBef>
                <a:spcPts val="1000"/>
              </a:spcBef>
              <a:spcAft>
                <a:spcPts val="0"/>
              </a:spcAft>
              <a:buClr>
                <a:srgbClr val="808080"/>
              </a:buClr>
              <a:buSzPct val="100000"/>
              <a:buFont typeface="Arial"/>
              <a:buChar char="o"/>
              <a:defRPr b="0" i="0" sz="4800" u="none" cap="none" strike="noStrike">
                <a:solidFill>
                  <a:srgbClr val="808080"/>
                </a:solidFill>
                <a:latin typeface="PT Sans"/>
                <a:ea typeface="PT Sans"/>
                <a:cs typeface="PT Sans"/>
                <a:sym typeface="PT Sans"/>
              </a:defRPr>
            </a:lvl4pPr>
            <a:lvl5pPr indent="-381000" lvl="4" marL="2514600" marR="0" rtl="0" algn="l">
              <a:lnSpc>
                <a:spcPct val="100000"/>
              </a:lnSpc>
              <a:spcBef>
                <a:spcPts val="10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47" name="Shape 47"/>
          <p:cNvSpPr txBox="1"/>
          <p:nvPr>
            <p:ph idx="12" type="sldNum"/>
          </p:nvPr>
        </p:nvSpPr>
        <p:spPr>
          <a:xfrm>
            <a:off x="20134553" y="12712700"/>
            <a:ext cx="652700" cy="728900"/>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Palatino Linotype"/>
              <a:buNone/>
            </a:pPr>
            <a:fld id="{00000000-1234-1234-1234-123412341234}" type="slidenum">
              <a:rPr b="0" i="0" lang="en-US" sz="3600" u="none" cap="none" strike="noStrike">
                <a:solidFill>
                  <a:srgbClr val="000000"/>
                </a:solidFill>
                <a:latin typeface="Palatino Linotype"/>
                <a:ea typeface="Palatino Linotype"/>
                <a:cs typeface="Palatino Linotype"/>
                <a:sym typeface="Palatino Linotype"/>
              </a:rPr>
              <a:t>‹#›</a:t>
            </a:fld>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FFFFFF"/>
            </a:gs>
            <a:gs pos="50000">
              <a:srgbClr val="FFFFFF"/>
            </a:gs>
            <a:gs pos="76000">
              <a:srgbClr val="F4F4F4"/>
            </a:gs>
            <a:gs pos="92000">
              <a:srgbClr val="DADADA"/>
            </a:gs>
            <a:gs pos="100000">
              <a:srgbClr val="DADADA"/>
            </a:gs>
          </a:gsLst>
          <a:path path="circle">
            <a:fillToRect b="50%" l="50%" r="50%" t="50%"/>
          </a:path>
          <a:tileRect/>
        </a:gradFill>
      </p:bgPr>
    </p:bg>
    <p:spTree>
      <p:nvGrpSpPr>
        <p:cNvPr id="5" name="Shape 5"/>
        <p:cNvGrpSpPr/>
        <p:nvPr/>
      </p:nvGrpSpPr>
      <p:grpSpPr>
        <a:xfrm>
          <a:off x="0" y="0"/>
          <a:ext cx="0" cy="0"/>
          <a:chOff x="0" y="0"/>
          <a:chExt cx="0" cy="0"/>
        </a:xfrm>
      </p:grpSpPr>
      <p:sp>
        <p:nvSpPr>
          <p:cNvPr id="6" name="Shape 6"/>
          <p:cNvSpPr/>
          <p:nvPr/>
        </p:nvSpPr>
        <p:spPr>
          <a:xfrm>
            <a:off x="3079927" y="12438552"/>
            <a:ext cx="14518770" cy="120904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EFC71F"/>
              </a:buClr>
              <a:buSzPct val="25000"/>
              <a:buFont typeface="Carme"/>
              <a:buNone/>
            </a:pPr>
            <a:r>
              <a:rPr b="1" i="0" lang="en-US" sz="4000" u="none" cap="none" strike="noStrike">
                <a:solidFill>
                  <a:srgbClr val="EFC71F"/>
                </a:solidFill>
                <a:latin typeface="Carme"/>
                <a:ea typeface="Carme"/>
                <a:cs typeface="Carme"/>
                <a:sym typeface="Carme"/>
              </a:rPr>
              <a:t>H</a:t>
            </a:r>
            <a:r>
              <a:rPr b="1" baseline="-25000" i="0" lang="en-US" sz="4000" u="none" cap="none" strike="noStrike">
                <a:solidFill>
                  <a:srgbClr val="EFC71F"/>
                </a:solidFill>
                <a:latin typeface="Carme"/>
                <a:ea typeface="Carme"/>
                <a:cs typeface="Carme"/>
                <a:sym typeface="Carme"/>
              </a:rPr>
              <a:t>2</a:t>
            </a:r>
            <a:r>
              <a:rPr b="1" i="0" lang="en-US" sz="4000" u="none" cap="none" strike="noStrike">
                <a:solidFill>
                  <a:srgbClr val="EFC71F"/>
                </a:solidFill>
                <a:latin typeface="Carme"/>
                <a:ea typeface="Carme"/>
                <a:cs typeface="Carme"/>
                <a:sym typeface="Carme"/>
              </a:rPr>
              <a:t>O</a:t>
            </a:r>
            <a:r>
              <a:rPr b="1" i="0" lang="en-US" sz="3200" u="none" cap="none" strike="noStrike">
                <a:solidFill>
                  <a:srgbClr val="7F7F7F"/>
                </a:solidFill>
                <a:latin typeface="Carme"/>
                <a:ea typeface="Carme"/>
                <a:cs typeface="Carme"/>
                <a:sym typeface="Carme"/>
              </a:rPr>
              <a:t>.ai</a:t>
            </a:r>
            <a:br>
              <a:rPr b="1" i="0" lang="en-US" sz="3200" u="none" cap="none" strike="noStrike">
                <a:solidFill>
                  <a:srgbClr val="7F7F7F"/>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7" name="Shape 7"/>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8" name="Shape 8"/>
          <p:cNvSpPr txBox="1"/>
          <p:nvPr>
            <p:ph idx="1" type="body"/>
          </p:nvPr>
        </p:nvSpPr>
        <p:spPr>
          <a:xfrm>
            <a:off x="12344400" y="3200400"/>
            <a:ext cx="8077197"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9" name="Shape 9"/>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1.png"/><Relationship Id="rId10"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6.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 Id="rId3"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idx="4294967295" type="subTitle"/>
          </p:nvPr>
        </p:nvSpPr>
        <p:spPr>
          <a:xfrm>
            <a:off x="5791200" y="7569264"/>
            <a:ext cx="13239947" cy="3404394"/>
          </a:xfrm>
          <a:prstGeom prst="rect">
            <a:avLst/>
          </a:prstGeom>
          <a:noFill/>
          <a:ln>
            <a:noFill/>
          </a:ln>
        </p:spPr>
        <p:txBody>
          <a:bodyPr anchorCtr="0" anchor="t" bIns="91375" lIns="91375" rIns="91375" tIns="91375">
            <a:noAutofit/>
          </a:bodyPr>
          <a:lstStyle/>
          <a:p>
            <a:pPr indent="0" lvl="0" marL="0" marR="0" rtl="0" algn="ctr">
              <a:lnSpc>
                <a:spcPct val="100000"/>
              </a:lnSpc>
              <a:spcBef>
                <a:spcPts val="0"/>
              </a:spcBef>
              <a:spcAft>
                <a:spcPts val="0"/>
              </a:spcAft>
              <a:buClr>
                <a:srgbClr val="000000"/>
              </a:buClr>
              <a:buSzPct val="25000"/>
              <a:buFont typeface="Arial"/>
              <a:buNone/>
            </a:pPr>
            <a:r>
              <a:rPr b="0" i="0" lang="en-US" sz="5400" u="none" cap="none" strike="noStrike">
                <a:solidFill>
                  <a:srgbClr val="000000"/>
                </a:solidFill>
                <a:latin typeface="Calibri"/>
                <a:ea typeface="Calibri"/>
                <a:cs typeface="Calibri"/>
                <a:sym typeface="Calibri"/>
              </a:rPr>
              <a:t>On Building Predictive Models With H2O</a:t>
            </a:r>
          </a:p>
        </p:txBody>
      </p:sp>
      <p:pic>
        <p:nvPicPr>
          <p:cNvPr id="156" name="Shape 156"/>
          <p:cNvPicPr preferRelativeResize="0"/>
          <p:nvPr/>
        </p:nvPicPr>
        <p:blipFill rotWithShape="1">
          <a:blip r:embed="rId3">
            <a:alphaModFix/>
          </a:blip>
          <a:srcRect b="0" l="0" r="0" t="0"/>
          <a:stretch/>
        </p:blipFill>
        <p:spPr>
          <a:xfrm>
            <a:off x="7752556" y="3316616"/>
            <a:ext cx="8878993" cy="34044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pic>
        <p:nvPicPr>
          <p:cNvPr id="281" name="Shape 281"/>
          <p:cNvPicPr preferRelativeResize="0"/>
          <p:nvPr/>
        </p:nvPicPr>
        <p:blipFill rotWithShape="1">
          <a:blip r:embed="rId3">
            <a:alphaModFix/>
          </a:blip>
          <a:srcRect b="0" l="0" r="0" t="0"/>
          <a:stretch/>
        </p:blipFill>
        <p:spPr>
          <a:xfrm>
            <a:off x="7193964" y="1854517"/>
            <a:ext cx="10458287" cy="12227132"/>
          </a:xfrm>
          <a:prstGeom prst="rect">
            <a:avLst/>
          </a:prstGeom>
          <a:noFill/>
          <a:ln>
            <a:noFill/>
          </a:ln>
        </p:spPr>
      </p:pic>
      <p:sp>
        <p:nvSpPr>
          <p:cNvPr id="282" name="Shape 282"/>
          <p:cNvSpPr txBox="1"/>
          <p:nvPr>
            <p:ph type="title"/>
          </p:nvPr>
        </p:nvSpPr>
        <p:spPr>
          <a:xfrm>
            <a:off x="3962400" y="599285"/>
            <a:ext cx="16459200" cy="1516667"/>
          </a:xfrm>
          <a:prstGeom prst="rect">
            <a:avLst/>
          </a:prstGeom>
          <a:noFill/>
          <a:ln>
            <a:noFill/>
          </a:ln>
        </p:spPr>
        <p:txBody>
          <a:bodyPr anchorCtr="0" anchor="b" bIns="91375" lIns="91375" rIns="91375" tIns="91375">
            <a:noAutofit/>
          </a:bodyPr>
          <a:lstStyle/>
          <a:p>
            <a:pPr indent="0" lvl="0" marL="0" marR="0" rtl="0" algn="ctr">
              <a:lnSpc>
                <a:spcPct val="131818"/>
              </a:lnSpc>
              <a:spcBef>
                <a:spcPts val="0"/>
              </a:spcBef>
              <a:spcAft>
                <a:spcPts val="0"/>
              </a:spcAft>
              <a:buClr>
                <a:srgbClr val="000000"/>
              </a:buClr>
              <a:buSzPct val="25000"/>
              <a:buFont typeface="Calibri"/>
              <a:buNone/>
            </a:pPr>
            <a:r>
              <a:rPr b="0" i="0" lang="en-US" sz="7919" u="none" cap="none" strike="noStrike">
                <a:solidFill>
                  <a:srgbClr val="000000"/>
                </a:solidFill>
                <a:latin typeface="Calibri"/>
                <a:ea typeface="Calibri"/>
                <a:cs typeface="Calibri"/>
                <a:sym typeface="Calibri"/>
              </a:rPr>
              <a:t>Accuracy with Speed and Scale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p:nvPr/>
        </p:nvSpPr>
        <p:spPr>
          <a:xfrm>
            <a:off x="5708805" y="4048280"/>
            <a:ext cx="15319786" cy="4552716"/>
          </a:xfrm>
          <a:prstGeom prst="rect">
            <a:avLst/>
          </a:prstGeom>
          <a:solidFill>
            <a:srgbClr val="FAE807">
              <a:alpha val="80392"/>
            </a:srgbClr>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nvGrpSpPr>
          <p:cNvPr id="288" name="Shape 288"/>
          <p:cNvGrpSpPr/>
          <p:nvPr/>
        </p:nvGrpSpPr>
        <p:grpSpPr>
          <a:xfrm>
            <a:off x="12162113" y="5152317"/>
            <a:ext cx="2609026" cy="1590468"/>
            <a:chOff x="0" y="0"/>
            <a:chExt cx="2609026" cy="1590467"/>
          </a:xfrm>
        </p:grpSpPr>
        <p:sp>
          <p:nvSpPr>
            <p:cNvPr id="289" name="Shape 289"/>
            <p:cNvSpPr/>
            <p:nvPr/>
          </p:nvSpPr>
          <p:spPr>
            <a:xfrm>
              <a:off x="0" y="0"/>
              <a:ext cx="2609026" cy="1551066"/>
            </a:xfrm>
            <a:prstGeom prst="rect">
              <a:avLst/>
            </a:prstGeom>
            <a:solidFill>
              <a:srgbClr val="BFBFB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290" name="Shape 290"/>
            <p:cNvSpPr/>
            <p:nvPr/>
          </p:nvSpPr>
          <p:spPr>
            <a:xfrm>
              <a:off x="0" y="21260"/>
              <a:ext cx="2609022" cy="1569207"/>
            </a:xfrm>
            <a:prstGeom prst="rect">
              <a:avLst/>
            </a:prstGeom>
            <a:noFill/>
            <a:ln cap="flat" cmpd="sng" w="1143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grpSp>
        <p:nvGrpSpPr>
          <p:cNvPr id="291" name="Shape 291"/>
          <p:cNvGrpSpPr/>
          <p:nvPr/>
        </p:nvGrpSpPr>
        <p:grpSpPr>
          <a:xfrm>
            <a:off x="5708800" y="2686131"/>
            <a:ext cx="15319794" cy="1327630"/>
            <a:chOff x="0" y="0"/>
            <a:chExt cx="15319792" cy="1327628"/>
          </a:xfrm>
        </p:grpSpPr>
        <p:sp>
          <p:nvSpPr>
            <p:cNvPr id="292" name="Shape 292"/>
            <p:cNvSpPr/>
            <p:nvPr/>
          </p:nvSpPr>
          <p:spPr>
            <a:xfrm>
              <a:off x="0" y="0"/>
              <a:ext cx="8175099" cy="1327628"/>
            </a:xfrm>
            <a:prstGeom prst="rect">
              <a:avLst/>
            </a:prstGeom>
            <a:solidFill>
              <a:srgbClr val="D8D8D8">
                <a:alpha val="49411"/>
              </a:srgbClr>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293" name="Shape 293"/>
            <p:cNvSpPr/>
            <p:nvPr/>
          </p:nvSpPr>
          <p:spPr>
            <a:xfrm>
              <a:off x="8175096" y="0"/>
              <a:ext cx="3008718" cy="1327628"/>
            </a:xfrm>
            <a:prstGeom prst="rect">
              <a:avLst/>
            </a:prstGeom>
            <a:solidFill>
              <a:srgbClr val="D8D8D8">
                <a:alpha val="49411"/>
              </a:srgbClr>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294" name="Shape 294"/>
            <p:cNvSpPr/>
            <p:nvPr/>
          </p:nvSpPr>
          <p:spPr>
            <a:xfrm>
              <a:off x="11183821" y="0"/>
              <a:ext cx="4135970" cy="1327628"/>
            </a:xfrm>
            <a:prstGeom prst="rect">
              <a:avLst/>
            </a:prstGeom>
            <a:solidFill>
              <a:srgbClr val="D8D8D8">
                <a:alpha val="49411"/>
              </a:srgbClr>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cxnSp>
        <p:nvCxnSpPr>
          <p:cNvPr id="295" name="Shape 295"/>
          <p:cNvCxnSpPr/>
          <p:nvPr/>
        </p:nvCxnSpPr>
        <p:spPr>
          <a:xfrm>
            <a:off x="5374746" y="11261414"/>
            <a:ext cx="3380782" cy="0"/>
          </a:xfrm>
          <a:prstGeom prst="straightConnector1">
            <a:avLst/>
          </a:prstGeom>
          <a:noFill/>
          <a:ln cap="flat" cmpd="sng" w="50800">
            <a:solidFill>
              <a:srgbClr val="000000"/>
            </a:solidFill>
            <a:prstDash val="solid"/>
            <a:round/>
            <a:headEnd len="med" w="med" type="none"/>
            <a:tailEnd len="med" w="med" type="stealth"/>
          </a:ln>
        </p:spPr>
      </p:cxnSp>
      <p:sp>
        <p:nvSpPr>
          <p:cNvPr id="296" name="Shape 296"/>
          <p:cNvSpPr/>
          <p:nvPr/>
        </p:nvSpPr>
        <p:spPr>
          <a:xfrm>
            <a:off x="3243066" y="2686131"/>
            <a:ext cx="2105875" cy="9864455"/>
          </a:xfrm>
          <a:prstGeom prst="rect">
            <a:avLst/>
          </a:prstGeom>
          <a:solidFill>
            <a:srgbClr val="D8D8D8"/>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297" name="Shape 297"/>
          <p:cNvSpPr txBox="1"/>
          <p:nvPr>
            <p:ph type="title"/>
          </p:nvPr>
        </p:nvSpPr>
        <p:spPr>
          <a:xfrm>
            <a:off x="3962400" y="473845"/>
            <a:ext cx="16459200" cy="1516667"/>
          </a:xfrm>
          <a:prstGeom prst="rect">
            <a:avLst/>
          </a:prstGeom>
          <a:noFill/>
          <a:ln>
            <a:noFill/>
          </a:ln>
        </p:spPr>
        <p:txBody>
          <a:bodyPr anchorCtr="0" anchor="b" bIns="91375" lIns="91375" rIns="91375" tIns="91375">
            <a:noAutofit/>
          </a:bodyPr>
          <a:lstStyle/>
          <a:p>
            <a:pPr indent="0" lvl="0" marL="0" marR="0" rtl="0" algn="ctr">
              <a:lnSpc>
                <a:spcPct val="131818"/>
              </a:lnSpc>
              <a:spcBef>
                <a:spcPts val="0"/>
              </a:spcBef>
              <a:spcAft>
                <a:spcPts val="0"/>
              </a:spcAft>
              <a:buClr>
                <a:srgbClr val="000000"/>
              </a:buClr>
              <a:buSzPct val="25000"/>
              <a:buFont typeface="Calibri"/>
              <a:buNone/>
            </a:pPr>
            <a:r>
              <a:rPr b="0" i="0" lang="en-US" sz="7919" u="none" cap="none" strike="noStrike">
                <a:solidFill>
                  <a:srgbClr val="000000"/>
                </a:solidFill>
                <a:latin typeface="Calibri"/>
                <a:ea typeface="Calibri"/>
                <a:cs typeface="Calibri"/>
                <a:sym typeface="Calibri"/>
              </a:rPr>
              <a:t>Accuracy with Speed and Scale</a:t>
            </a:r>
          </a:p>
        </p:txBody>
      </p:sp>
      <p:grpSp>
        <p:nvGrpSpPr>
          <p:cNvPr id="298" name="Shape 298"/>
          <p:cNvGrpSpPr/>
          <p:nvPr/>
        </p:nvGrpSpPr>
        <p:grpSpPr>
          <a:xfrm>
            <a:off x="3500028" y="3184794"/>
            <a:ext cx="1618096" cy="1264314"/>
            <a:chOff x="-2" y="0"/>
            <a:chExt cx="1618096" cy="1264313"/>
          </a:xfrm>
        </p:grpSpPr>
        <p:grpSp>
          <p:nvGrpSpPr>
            <p:cNvPr id="299" name="Shape 299"/>
            <p:cNvGrpSpPr/>
            <p:nvPr/>
          </p:nvGrpSpPr>
          <p:grpSpPr>
            <a:xfrm>
              <a:off x="-2" y="0"/>
              <a:ext cx="1618096" cy="1264313"/>
              <a:chOff x="0" y="0"/>
              <a:chExt cx="1618094" cy="1264311"/>
            </a:xfrm>
          </p:grpSpPr>
          <p:sp>
            <p:nvSpPr>
              <p:cNvPr id="300" name="Shape 300"/>
              <p:cNvSpPr/>
              <p:nvPr/>
            </p:nvSpPr>
            <p:spPr>
              <a:xfrm>
                <a:off x="0" y="0"/>
                <a:ext cx="1618094" cy="1264311"/>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gradFill>
                <a:gsLst>
                  <a:gs pos="0">
                    <a:srgbClr val="000000"/>
                  </a:gs>
                  <a:gs pos="80000">
                    <a:srgbClr val="000000"/>
                  </a:gs>
                  <a:gs pos="100000">
                    <a:srgbClr val="000000"/>
                  </a:gs>
                </a:gsLst>
                <a:lin ang="16200000" scaled="0"/>
              </a:gra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01" name="Shape 301"/>
              <p:cNvSpPr/>
              <p:nvPr/>
            </p:nvSpPr>
            <p:spPr>
              <a:xfrm>
                <a:off x="0" y="0"/>
                <a:ext cx="1618094" cy="1264311"/>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02" name="Shape 302"/>
            <p:cNvSpPr/>
            <p:nvPr/>
          </p:nvSpPr>
          <p:spPr>
            <a:xfrm>
              <a:off x="0" y="499027"/>
              <a:ext cx="1618091" cy="652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AE807"/>
                </a:buClr>
                <a:buSzPct val="25000"/>
                <a:buFont typeface="Calibri"/>
                <a:buNone/>
              </a:pPr>
              <a:r>
                <a:rPr b="0" i="0" lang="en-US" sz="3200" u="none" cap="none" strike="noStrike">
                  <a:solidFill>
                    <a:srgbClr val="FAE807"/>
                  </a:solidFill>
                  <a:latin typeface="Calibri"/>
                  <a:ea typeface="Calibri"/>
                  <a:cs typeface="Calibri"/>
                  <a:sym typeface="Calibri"/>
                </a:rPr>
                <a:t>HDFS</a:t>
              </a:r>
            </a:p>
          </p:txBody>
        </p:sp>
      </p:grpSp>
      <p:grpSp>
        <p:nvGrpSpPr>
          <p:cNvPr id="303" name="Shape 303"/>
          <p:cNvGrpSpPr/>
          <p:nvPr/>
        </p:nvGrpSpPr>
        <p:grpSpPr>
          <a:xfrm>
            <a:off x="3500028" y="5709832"/>
            <a:ext cx="1618096" cy="1264314"/>
            <a:chOff x="-2" y="0"/>
            <a:chExt cx="1618096" cy="1264313"/>
          </a:xfrm>
        </p:grpSpPr>
        <p:grpSp>
          <p:nvGrpSpPr>
            <p:cNvPr id="304" name="Shape 304"/>
            <p:cNvGrpSpPr/>
            <p:nvPr/>
          </p:nvGrpSpPr>
          <p:grpSpPr>
            <a:xfrm>
              <a:off x="-2" y="0"/>
              <a:ext cx="1618096" cy="1264313"/>
              <a:chOff x="0" y="0"/>
              <a:chExt cx="1618094" cy="1264311"/>
            </a:xfrm>
          </p:grpSpPr>
          <p:sp>
            <p:nvSpPr>
              <p:cNvPr id="305" name="Shape 305"/>
              <p:cNvSpPr/>
              <p:nvPr/>
            </p:nvSpPr>
            <p:spPr>
              <a:xfrm>
                <a:off x="0" y="0"/>
                <a:ext cx="1618094" cy="1264311"/>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gradFill>
                <a:gsLst>
                  <a:gs pos="0">
                    <a:srgbClr val="000000"/>
                  </a:gs>
                  <a:gs pos="80000">
                    <a:srgbClr val="000000"/>
                  </a:gs>
                  <a:gs pos="100000">
                    <a:srgbClr val="000000"/>
                  </a:gs>
                </a:gsLst>
                <a:lin ang="16200000" scaled="0"/>
              </a:gra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06" name="Shape 306"/>
              <p:cNvSpPr/>
              <p:nvPr/>
            </p:nvSpPr>
            <p:spPr>
              <a:xfrm>
                <a:off x="0" y="0"/>
                <a:ext cx="1618094" cy="1264311"/>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07" name="Shape 307"/>
            <p:cNvSpPr/>
            <p:nvPr/>
          </p:nvSpPr>
          <p:spPr>
            <a:xfrm>
              <a:off x="0" y="499027"/>
              <a:ext cx="1618091" cy="652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AE807"/>
                </a:buClr>
                <a:buSzPct val="25000"/>
                <a:buFont typeface="Calibri"/>
                <a:buNone/>
              </a:pPr>
              <a:r>
                <a:rPr b="0" i="0" lang="en-US" sz="3200" u="none" cap="none" strike="noStrike">
                  <a:solidFill>
                    <a:srgbClr val="FAE807"/>
                  </a:solidFill>
                  <a:latin typeface="Calibri"/>
                  <a:ea typeface="Calibri"/>
                  <a:cs typeface="Calibri"/>
                  <a:sym typeface="Calibri"/>
                </a:rPr>
                <a:t>S3</a:t>
              </a:r>
            </a:p>
          </p:txBody>
        </p:sp>
      </p:grpSp>
      <p:grpSp>
        <p:nvGrpSpPr>
          <p:cNvPr id="308" name="Shape 308"/>
          <p:cNvGrpSpPr/>
          <p:nvPr/>
        </p:nvGrpSpPr>
        <p:grpSpPr>
          <a:xfrm>
            <a:off x="3500024" y="8234867"/>
            <a:ext cx="1618096" cy="1264314"/>
            <a:chOff x="-2" y="0"/>
            <a:chExt cx="1618096" cy="1264313"/>
          </a:xfrm>
        </p:grpSpPr>
        <p:grpSp>
          <p:nvGrpSpPr>
            <p:cNvPr id="309" name="Shape 309"/>
            <p:cNvGrpSpPr/>
            <p:nvPr/>
          </p:nvGrpSpPr>
          <p:grpSpPr>
            <a:xfrm>
              <a:off x="-2" y="0"/>
              <a:ext cx="1618096" cy="1264313"/>
              <a:chOff x="0" y="0"/>
              <a:chExt cx="1618094" cy="1264311"/>
            </a:xfrm>
          </p:grpSpPr>
          <p:sp>
            <p:nvSpPr>
              <p:cNvPr id="310" name="Shape 310"/>
              <p:cNvSpPr/>
              <p:nvPr/>
            </p:nvSpPr>
            <p:spPr>
              <a:xfrm>
                <a:off x="0" y="0"/>
                <a:ext cx="1618094" cy="1264311"/>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gradFill>
                <a:gsLst>
                  <a:gs pos="0">
                    <a:srgbClr val="000000"/>
                  </a:gs>
                  <a:gs pos="80000">
                    <a:srgbClr val="000000"/>
                  </a:gs>
                  <a:gs pos="100000">
                    <a:srgbClr val="000000"/>
                  </a:gs>
                </a:gsLst>
                <a:lin ang="16200000" scaled="0"/>
              </a:gra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11" name="Shape 311"/>
              <p:cNvSpPr/>
              <p:nvPr/>
            </p:nvSpPr>
            <p:spPr>
              <a:xfrm>
                <a:off x="0" y="0"/>
                <a:ext cx="1618094" cy="1264311"/>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12" name="Shape 312"/>
            <p:cNvSpPr/>
            <p:nvPr/>
          </p:nvSpPr>
          <p:spPr>
            <a:xfrm>
              <a:off x="0" y="503941"/>
              <a:ext cx="1618091" cy="652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AE807"/>
                </a:buClr>
                <a:buSzPct val="25000"/>
                <a:buFont typeface="Calibri"/>
                <a:buNone/>
              </a:pPr>
              <a:r>
                <a:rPr b="0" i="0" lang="en-US" sz="3200" u="none" cap="none" strike="noStrike">
                  <a:solidFill>
                    <a:srgbClr val="FAE807"/>
                  </a:solidFill>
                  <a:latin typeface="Calibri"/>
                  <a:ea typeface="Calibri"/>
                  <a:cs typeface="Calibri"/>
                  <a:sym typeface="Calibri"/>
                </a:rPr>
                <a:t>SQL </a:t>
              </a:r>
            </a:p>
          </p:txBody>
        </p:sp>
      </p:grpSp>
      <p:grpSp>
        <p:nvGrpSpPr>
          <p:cNvPr id="313" name="Shape 313"/>
          <p:cNvGrpSpPr/>
          <p:nvPr/>
        </p:nvGrpSpPr>
        <p:grpSpPr>
          <a:xfrm>
            <a:off x="3500028" y="10759903"/>
            <a:ext cx="1618096" cy="1264314"/>
            <a:chOff x="-2" y="0"/>
            <a:chExt cx="1618096" cy="1264313"/>
          </a:xfrm>
        </p:grpSpPr>
        <p:grpSp>
          <p:nvGrpSpPr>
            <p:cNvPr id="314" name="Shape 314"/>
            <p:cNvGrpSpPr/>
            <p:nvPr/>
          </p:nvGrpSpPr>
          <p:grpSpPr>
            <a:xfrm>
              <a:off x="-2" y="0"/>
              <a:ext cx="1618096" cy="1264313"/>
              <a:chOff x="0" y="0"/>
              <a:chExt cx="1618094" cy="1264311"/>
            </a:xfrm>
          </p:grpSpPr>
          <p:sp>
            <p:nvSpPr>
              <p:cNvPr id="315" name="Shape 315"/>
              <p:cNvSpPr/>
              <p:nvPr/>
            </p:nvSpPr>
            <p:spPr>
              <a:xfrm>
                <a:off x="0" y="0"/>
                <a:ext cx="1618094" cy="1264311"/>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gradFill>
                <a:gsLst>
                  <a:gs pos="0">
                    <a:srgbClr val="000000"/>
                  </a:gs>
                  <a:gs pos="80000">
                    <a:srgbClr val="000000"/>
                  </a:gs>
                  <a:gs pos="100000">
                    <a:srgbClr val="000000"/>
                  </a:gs>
                </a:gsLst>
                <a:lin ang="16200000" scaled="0"/>
              </a:gra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16" name="Shape 316"/>
              <p:cNvSpPr/>
              <p:nvPr/>
            </p:nvSpPr>
            <p:spPr>
              <a:xfrm>
                <a:off x="0" y="0"/>
                <a:ext cx="1618094" cy="1264311"/>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17" name="Shape 317"/>
            <p:cNvSpPr/>
            <p:nvPr/>
          </p:nvSpPr>
          <p:spPr>
            <a:xfrm>
              <a:off x="0" y="471631"/>
              <a:ext cx="1618091" cy="652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AE807"/>
                </a:buClr>
                <a:buSzPct val="25000"/>
                <a:buFont typeface="Calibri"/>
                <a:buNone/>
              </a:pPr>
              <a:r>
                <a:rPr b="0" i="0" lang="en-US" sz="3200" u="none" cap="none" strike="noStrike">
                  <a:solidFill>
                    <a:srgbClr val="FAE807"/>
                  </a:solidFill>
                  <a:latin typeface="Calibri"/>
                  <a:ea typeface="Calibri"/>
                  <a:cs typeface="Calibri"/>
                  <a:sym typeface="Calibri"/>
                </a:rPr>
                <a:t>NoSQL</a:t>
              </a:r>
            </a:p>
          </p:txBody>
        </p:sp>
      </p:grpSp>
      <p:cxnSp>
        <p:nvCxnSpPr>
          <p:cNvPr id="318" name="Shape 318"/>
          <p:cNvCxnSpPr/>
          <p:nvPr/>
        </p:nvCxnSpPr>
        <p:spPr>
          <a:xfrm>
            <a:off x="14890668" y="6755627"/>
            <a:ext cx="1782460" cy="0"/>
          </a:xfrm>
          <a:prstGeom prst="straightConnector1">
            <a:avLst/>
          </a:prstGeom>
          <a:noFill/>
          <a:ln cap="flat" cmpd="sng" w="50800">
            <a:solidFill>
              <a:srgbClr val="000000"/>
            </a:solidFill>
            <a:prstDash val="solid"/>
            <a:round/>
            <a:headEnd len="med" w="med" type="none"/>
            <a:tailEnd len="med" w="med" type="stealth"/>
          </a:ln>
        </p:spPr>
      </p:cxnSp>
      <p:sp>
        <p:nvSpPr>
          <p:cNvPr id="319" name="Shape 319"/>
          <p:cNvSpPr/>
          <p:nvPr/>
        </p:nvSpPr>
        <p:spPr>
          <a:xfrm>
            <a:off x="13852484" y="6955359"/>
            <a:ext cx="3910578" cy="894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Classification</a:t>
            </a:r>
          </a:p>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Regression</a:t>
            </a:r>
          </a:p>
        </p:txBody>
      </p:sp>
      <p:sp>
        <p:nvSpPr>
          <p:cNvPr id="320" name="Shape 320"/>
          <p:cNvSpPr/>
          <p:nvPr/>
        </p:nvSpPr>
        <p:spPr>
          <a:xfrm>
            <a:off x="12162114" y="5392937"/>
            <a:ext cx="2609024"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Feature Engineering</a:t>
            </a:r>
          </a:p>
        </p:txBody>
      </p:sp>
      <p:cxnSp>
        <p:nvCxnSpPr>
          <p:cNvPr id="321" name="Shape 321"/>
          <p:cNvCxnSpPr/>
          <p:nvPr/>
        </p:nvCxnSpPr>
        <p:spPr>
          <a:xfrm>
            <a:off x="6152264" y="6247676"/>
            <a:ext cx="3868175" cy="0"/>
          </a:xfrm>
          <a:prstGeom prst="straightConnector1">
            <a:avLst/>
          </a:prstGeom>
          <a:noFill/>
          <a:ln cap="flat" cmpd="sng" w="114300">
            <a:solidFill>
              <a:srgbClr val="FFFFFF"/>
            </a:solidFill>
            <a:prstDash val="solid"/>
            <a:round/>
            <a:headEnd len="med" w="med" type="none"/>
            <a:tailEnd len="med" w="med" type="none"/>
          </a:ln>
        </p:spPr>
      </p:cxnSp>
      <p:cxnSp>
        <p:nvCxnSpPr>
          <p:cNvPr id="322" name="Shape 322"/>
          <p:cNvCxnSpPr/>
          <p:nvPr/>
        </p:nvCxnSpPr>
        <p:spPr>
          <a:xfrm>
            <a:off x="6152264" y="7345542"/>
            <a:ext cx="3868175" cy="0"/>
          </a:xfrm>
          <a:prstGeom prst="straightConnector1">
            <a:avLst/>
          </a:prstGeom>
          <a:noFill/>
          <a:ln cap="flat" cmpd="sng" w="114300">
            <a:solidFill>
              <a:srgbClr val="FFFFFF"/>
            </a:solidFill>
            <a:prstDash val="solid"/>
            <a:round/>
            <a:headEnd len="med" w="med" type="none"/>
            <a:tailEnd len="med" w="med" type="none"/>
          </a:ln>
        </p:spPr>
      </p:cxnSp>
      <p:grpSp>
        <p:nvGrpSpPr>
          <p:cNvPr id="323" name="Shape 323"/>
          <p:cNvGrpSpPr/>
          <p:nvPr/>
        </p:nvGrpSpPr>
        <p:grpSpPr>
          <a:xfrm>
            <a:off x="6152262" y="5185536"/>
            <a:ext cx="3868179" cy="3174334"/>
            <a:chOff x="0" y="0"/>
            <a:chExt cx="3868178" cy="3174333"/>
          </a:xfrm>
        </p:grpSpPr>
        <p:grpSp>
          <p:nvGrpSpPr>
            <p:cNvPr id="324" name="Shape 324"/>
            <p:cNvGrpSpPr/>
            <p:nvPr/>
          </p:nvGrpSpPr>
          <p:grpSpPr>
            <a:xfrm>
              <a:off x="0" y="38302"/>
              <a:ext cx="3868178" cy="3136029"/>
              <a:chOff x="0" y="-2"/>
              <a:chExt cx="3868178" cy="3136027"/>
            </a:xfrm>
          </p:grpSpPr>
          <p:grpSp>
            <p:nvGrpSpPr>
              <p:cNvPr id="325" name="Shape 325"/>
              <p:cNvGrpSpPr/>
              <p:nvPr/>
            </p:nvGrpSpPr>
            <p:grpSpPr>
              <a:xfrm>
                <a:off x="0" y="-2"/>
                <a:ext cx="3868176" cy="3136027"/>
                <a:chOff x="0" y="0"/>
                <a:chExt cx="3868175" cy="3136026"/>
              </a:xfrm>
            </p:grpSpPr>
            <p:sp>
              <p:nvSpPr>
                <p:cNvPr id="326" name="Shape 326"/>
                <p:cNvSpPr/>
                <p:nvPr/>
              </p:nvSpPr>
              <p:spPr>
                <a:xfrm>
                  <a:off x="0" y="0"/>
                  <a:ext cx="3868175" cy="983519"/>
                </a:xfrm>
                <a:prstGeom prst="rect">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27" name="Shape 327"/>
                <p:cNvSpPr/>
                <p:nvPr/>
              </p:nvSpPr>
              <p:spPr>
                <a:xfrm>
                  <a:off x="0" y="1076254"/>
                  <a:ext cx="3868175" cy="983519"/>
                </a:xfrm>
                <a:prstGeom prst="rect">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28" name="Shape 328"/>
                <p:cNvSpPr/>
                <p:nvPr/>
              </p:nvSpPr>
              <p:spPr>
                <a:xfrm>
                  <a:off x="0" y="2152506"/>
                  <a:ext cx="3868175" cy="983519"/>
                </a:xfrm>
                <a:prstGeom prst="rect">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29" name="Shape 329"/>
              <p:cNvSpPr/>
              <p:nvPr/>
            </p:nvSpPr>
            <p:spPr>
              <a:xfrm>
                <a:off x="0" y="215303"/>
                <a:ext cx="3868177"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In-Memory</a:t>
                </a:r>
              </a:p>
            </p:txBody>
          </p:sp>
          <p:sp>
            <p:nvSpPr>
              <p:cNvPr id="330" name="Shape 330"/>
              <p:cNvSpPr/>
              <p:nvPr/>
            </p:nvSpPr>
            <p:spPr>
              <a:xfrm>
                <a:off x="0" y="1278254"/>
                <a:ext cx="3868177"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Map Reduce/Fork Join</a:t>
                </a:r>
              </a:p>
            </p:txBody>
          </p:sp>
          <p:sp>
            <p:nvSpPr>
              <p:cNvPr id="331" name="Shape 331"/>
              <p:cNvSpPr/>
              <p:nvPr/>
            </p:nvSpPr>
            <p:spPr>
              <a:xfrm>
                <a:off x="0" y="2308547"/>
                <a:ext cx="3868177"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Columnar Compression</a:t>
                </a:r>
              </a:p>
            </p:txBody>
          </p:sp>
        </p:grpSp>
        <p:sp>
          <p:nvSpPr>
            <p:cNvPr id="332" name="Shape 332"/>
            <p:cNvSpPr/>
            <p:nvPr/>
          </p:nvSpPr>
          <p:spPr>
            <a:xfrm>
              <a:off x="0" y="0"/>
              <a:ext cx="3868175" cy="3131908"/>
            </a:xfrm>
            <a:prstGeom prst="rect">
              <a:avLst/>
            </a:prstGeom>
            <a:noFill/>
            <a:ln cap="flat" cmpd="sng" w="1143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cxnSp>
        <p:nvCxnSpPr>
          <p:cNvPr id="333" name="Shape 333"/>
          <p:cNvCxnSpPr/>
          <p:nvPr/>
        </p:nvCxnSpPr>
        <p:spPr>
          <a:xfrm>
            <a:off x="16818071" y="6247676"/>
            <a:ext cx="3868177" cy="0"/>
          </a:xfrm>
          <a:prstGeom prst="straightConnector1">
            <a:avLst/>
          </a:prstGeom>
          <a:noFill/>
          <a:ln cap="flat" cmpd="sng" w="114300">
            <a:solidFill>
              <a:srgbClr val="FFFFFF"/>
            </a:solidFill>
            <a:prstDash val="solid"/>
            <a:round/>
            <a:headEnd len="med" w="med" type="none"/>
            <a:tailEnd len="med" w="med" type="none"/>
          </a:ln>
        </p:spPr>
      </p:cxnSp>
      <p:cxnSp>
        <p:nvCxnSpPr>
          <p:cNvPr id="334" name="Shape 334"/>
          <p:cNvCxnSpPr/>
          <p:nvPr/>
        </p:nvCxnSpPr>
        <p:spPr>
          <a:xfrm>
            <a:off x="16793398" y="7322022"/>
            <a:ext cx="3868177" cy="0"/>
          </a:xfrm>
          <a:prstGeom prst="straightConnector1">
            <a:avLst/>
          </a:prstGeom>
          <a:noFill/>
          <a:ln cap="flat" cmpd="sng" w="114300">
            <a:solidFill>
              <a:srgbClr val="FFFFFF"/>
            </a:solidFill>
            <a:prstDash val="solid"/>
            <a:round/>
            <a:headEnd len="med" w="med" type="none"/>
            <a:tailEnd len="med" w="med" type="none"/>
          </a:ln>
        </p:spPr>
      </p:cxnSp>
      <p:grpSp>
        <p:nvGrpSpPr>
          <p:cNvPr id="335" name="Shape 335"/>
          <p:cNvGrpSpPr/>
          <p:nvPr/>
        </p:nvGrpSpPr>
        <p:grpSpPr>
          <a:xfrm>
            <a:off x="16793401" y="5213126"/>
            <a:ext cx="3892851" cy="3131908"/>
            <a:chOff x="0" y="0"/>
            <a:chExt cx="3892850" cy="3131907"/>
          </a:xfrm>
        </p:grpSpPr>
        <p:sp>
          <p:nvSpPr>
            <p:cNvPr id="336" name="Shape 336"/>
            <p:cNvSpPr/>
            <p:nvPr/>
          </p:nvSpPr>
          <p:spPr>
            <a:xfrm>
              <a:off x="24671" y="10713"/>
              <a:ext cx="3868179" cy="983520"/>
            </a:xfrm>
            <a:prstGeom prst="rect">
              <a:avLst/>
            </a:prstGeom>
            <a:solidFill>
              <a:srgbClr val="D8D8D8"/>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37" name="Shape 337"/>
            <p:cNvSpPr/>
            <p:nvPr/>
          </p:nvSpPr>
          <p:spPr>
            <a:xfrm>
              <a:off x="24671" y="1078344"/>
              <a:ext cx="3868179" cy="983520"/>
            </a:xfrm>
            <a:prstGeom prst="rect">
              <a:avLst/>
            </a:prstGeom>
            <a:solidFill>
              <a:srgbClr val="D8D8D8"/>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38" name="Shape 338"/>
            <p:cNvSpPr/>
            <p:nvPr/>
          </p:nvSpPr>
          <p:spPr>
            <a:xfrm>
              <a:off x="24671" y="2145974"/>
              <a:ext cx="3868179" cy="983520"/>
            </a:xfrm>
            <a:prstGeom prst="rect">
              <a:avLst/>
            </a:prstGeom>
            <a:solidFill>
              <a:srgbClr val="D8D8D8"/>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39" name="Shape 339"/>
            <p:cNvSpPr/>
            <p:nvPr/>
          </p:nvSpPr>
          <p:spPr>
            <a:xfrm>
              <a:off x="0" y="0"/>
              <a:ext cx="3868178" cy="3131907"/>
            </a:xfrm>
            <a:prstGeom prst="rect">
              <a:avLst/>
            </a:prstGeom>
            <a:noFill/>
            <a:ln cap="flat" cmpd="sng" w="1143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40" name="Shape 340"/>
            <p:cNvSpPr/>
            <p:nvPr/>
          </p:nvSpPr>
          <p:spPr>
            <a:xfrm>
              <a:off x="24671" y="212441"/>
              <a:ext cx="3868179"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2800" u="none" cap="none" strike="noStrike">
                  <a:solidFill>
                    <a:srgbClr val="000000"/>
                  </a:solidFill>
                  <a:latin typeface="Calibri"/>
                  <a:ea typeface="Calibri"/>
                  <a:cs typeface="Calibri"/>
                  <a:sym typeface="Calibri"/>
                </a:rPr>
                <a:t>Deep Learning</a:t>
              </a:r>
            </a:p>
          </p:txBody>
        </p:sp>
        <p:sp>
          <p:nvSpPr>
            <p:cNvPr id="341" name="Shape 341"/>
            <p:cNvSpPr/>
            <p:nvPr/>
          </p:nvSpPr>
          <p:spPr>
            <a:xfrm>
              <a:off x="24671" y="1251624"/>
              <a:ext cx="3868179"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2800" u="none" cap="none" strike="noStrike">
                  <a:solidFill>
                    <a:srgbClr val="000000"/>
                  </a:solidFill>
                  <a:latin typeface="Calibri"/>
                  <a:ea typeface="Calibri"/>
                  <a:cs typeface="Calibri"/>
                  <a:sym typeface="Calibri"/>
                </a:rPr>
                <a:t>PCA, GLM, Cox</a:t>
              </a:r>
            </a:p>
          </p:txBody>
        </p:sp>
        <p:sp>
          <p:nvSpPr>
            <p:cNvPr id="342" name="Shape 342"/>
            <p:cNvSpPr/>
            <p:nvPr/>
          </p:nvSpPr>
          <p:spPr>
            <a:xfrm>
              <a:off x="24671" y="2120461"/>
              <a:ext cx="386817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2800" u="none" cap="none" strike="noStrike">
                  <a:solidFill>
                    <a:srgbClr val="000000"/>
                  </a:solidFill>
                  <a:latin typeface="Calibri"/>
                  <a:ea typeface="Calibri"/>
                  <a:cs typeface="Calibri"/>
                  <a:sym typeface="Calibri"/>
                </a:rPr>
                <a:t>Random Forest / GBM Ensembles</a:t>
              </a:r>
            </a:p>
          </p:txBody>
        </p:sp>
      </p:grpSp>
      <p:cxnSp>
        <p:nvCxnSpPr>
          <p:cNvPr id="343" name="Shape 343"/>
          <p:cNvCxnSpPr/>
          <p:nvPr/>
        </p:nvCxnSpPr>
        <p:spPr>
          <a:xfrm>
            <a:off x="10125827" y="6742786"/>
            <a:ext cx="1930900" cy="0"/>
          </a:xfrm>
          <a:prstGeom prst="straightConnector1">
            <a:avLst/>
          </a:prstGeom>
          <a:noFill/>
          <a:ln cap="flat" cmpd="sng" w="50800">
            <a:solidFill>
              <a:srgbClr val="000000"/>
            </a:solidFill>
            <a:prstDash val="solid"/>
            <a:round/>
            <a:headEnd len="med" w="med" type="none"/>
            <a:tailEnd len="med" w="med" type="stealth"/>
          </a:ln>
        </p:spPr>
      </p:cxnSp>
      <p:sp>
        <p:nvSpPr>
          <p:cNvPr id="344" name="Shape 344"/>
          <p:cNvSpPr/>
          <p:nvPr/>
        </p:nvSpPr>
        <p:spPr>
          <a:xfrm>
            <a:off x="5708805" y="4072412"/>
            <a:ext cx="15319786" cy="894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4800" u="none" cap="none" strike="noStrike">
                <a:solidFill>
                  <a:srgbClr val="000000"/>
                </a:solidFill>
                <a:latin typeface="Calibri"/>
                <a:ea typeface="Calibri"/>
                <a:cs typeface="Calibri"/>
                <a:sym typeface="Calibri"/>
              </a:rPr>
              <a:t>Fast Modeling Engine</a:t>
            </a:r>
          </a:p>
        </p:txBody>
      </p:sp>
      <p:cxnSp>
        <p:nvCxnSpPr>
          <p:cNvPr id="345" name="Shape 345"/>
          <p:cNvCxnSpPr/>
          <p:nvPr/>
        </p:nvCxnSpPr>
        <p:spPr>
          <a:xfrm>
            <a:off x="5315732" y="7084328"/>
            <a:ext cx="393075" cy="0"/>
          </a:xfrm>
          <a:prstGeom prst="straightConnector1">
            <a:avLst/>
          </a:prstGeom>
          <a:noFill/>
          <a:ln cap="flat" cmpd="sng" w="50800">
            <a:solidFill>
              <a:srgbClr val="000000"/>
            </a:solidFill>
            <a:prstDash val="solid"/>
            <a:round/>
            <a:headEnd len="med" w="med" type="none"/>
            <a:tailEnd len="med" w="med" type="stealth"/>
          </a:ln>
        </p:spPr>
      </p:cxnSp>
      <p:sp>
        <p:nvSpPr>
          <p:cNvPr id="346" name="Shape 346"/>
          <p:cNvSpPr/>
          <p:nvPr/>
        </p:nvSpPr>
        <p:spPr>
          <a:xfrm>
            <a:off x="8815293" y="10239127"/>
            <a:ext cx="12213303" cy="2311456"/>
          </a:xfrm>
          <a:prstGeom prst="rect">
            <a:avLst/>
          </a:prstGeom>
          <a:solidFill>
            <a:srgbClr val="FAE41A">
              <a:alpha val="80000"/>
            </a:srgbClr>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47" name="Shape 347"/>
          <p:cNvSpPr/>
          <p:nvPr/>
        </p:nvSpPr>
        <p:spPr>
          <a:xfrm>
            <a:off x="6152264" y="10647656"/>
            <a:ext cx="1762300"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Streaming</a:t>
            </a:r>
          </a:p>
        </p:txBody>
      </p:sp>
      <p:sp>
        <p:nvSpPr>
          <p:cNvPr id="348" name="Shape 348"/>
          <p:cNvSpPr/>
          <p:nvPr/>
        </p:nvSpPr>
        <p:spPr>
          <a:xfrm>
            <a:off x="8843942" y="10859874"/>
            <a:ext cx="12124407" cy="894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4800" u="none" cap="none" strike="noStrike">
                <a:solidFill>
                  <a:srgbClr val="000000"/>
                </a:solidFill>
                <a:latin typeface="Calibri"/>
                <a:ea typeface="Calibri"/>
                <a:cs typeface="Calibri"/>
                <a:sym typeface="Calibri"/>
              </a:rPr>
              <a:t>Nano Fast Java Scoring Engines</a:t>
            </a:r>
          </a:p>
        </p:txBody>
      </p:sp>
      <p:sp>
        <p:nvSpPr>
          <p:cNvPr id="349" name="Shape 349"/>
          <p:cNvSpPr/>
          <p:nvPr/>
        </p:nvSpPr>
        <p:spPr>
          <a:xfrm>
            <a:off x="14533073" y="8782160"/>
            <a:ext cx="896473" cy="963624"/>
          </a:xfrm>
          <a:custGeom>
            <a:pathLst>
              <a:path extrusionOk="0" h="120000" w="120000">
                <a:moveTo>
                  <a:pt x="0" y="64183"/>
                </a:moveTo>
                <a:lnTo>
                  <a:pt x="30000" y="64183"/>
                </a:lnTo>
                <a:lnTo>
                  <a:pt x="30000" y="0"/>
                </a:lnTo>
                <a:lnTo>
                  <a:pt x="90000" y="0"/>
                </a:lnTo>
                <a:lnTo>
                  <a:pt x="90000" y="64183"/>
                </a:lnTo>
                <a:lnTo>
                  <a:pt x="120000" y="64183"/>
                </a:lnTo>
                <a:lnTo>
                  <a:pt x="60000" y="120000"/>
                </a:lnTo>
                <a:close/>
              </a:path>
            </a:pathLst>
          </a:cu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50" name="Shape 350"/>
          <p:cNvSpPr/>
          <p:nvPr/>
        </p:nvSpPr>
        <p:spPr>
          <a:xfrm>
            <a:off x="10020440" y="5695850"/>
            <a:ext cx="2036286" cy="894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Matrix Factorization</a:t>
            </a:r>
          </a:p>
        </p:txBody>
      </p:sp>
      <p:pic>
        <p:nvPicPr>
          <p:cNvPr id="351" name="Shape 351"/>
          <p:cNvPicPr preferRelativeResize="0"/>
          <p:nvPr/>
        </p:nvPicPr>
        <p:blipFill rotWithShape="1">
          <a:blip r:embed="rId3">
            <a:alphaModFix/>
          </a:blip>
          <a:srcRect b="0" l="0" r="0" t="0"/>
          <a:stretch/>
        </p:blipFill>
        <p:spPr>
          <a:xfrm>
            <a:off x="5896244" y="3033305"/>
            <a:ext cx="841135" cy="638101"/>
          </a:xfrm>
          <a:prstGeom prst="rect">
            <a:avLst/>
          </a:prstGeom>
          <a:noFill/>
          <a:ln>
            <a:noFill/>
          </a:ln>
        </p:spPr>
      </p:pic>
      <p:pic>
        <p:nvPicPr>
          <p:cNvPr id="352" name="Shape 352"/>
          <p:cNvPicPr preferRelativeResize="0"/>
          <p:nvPr/>
        </p:nvPicPr>
        <p:blipFill rotWithShape="1">
          <a:blip r:embed="rId4">
            <a:alphaModFix/>
          </a:blip>
          <a:srcRect b="0" l="0" r="0" t="0"/>
          <a:stretch/>
        </p:blipFill>
        <p:spPr>
          <a:xfrm>
            <a:off x="14918587" y="3108174"/>
            <a:ext cx="1927401" cy="544827"/>
          </a:xfrm>
          <a:prstGeom prst="rect">
            <a:avLst/>
          </a:prstGeom>
          <a:noFill/>
          <a:ln>
            <a:noFill/>
          </a:ln>
        </p:spPr>
      </p:pic>
      <p:pic>
        <p:nvPicPr>
          <p:cNvPr id="353" name="Shape 353"/>
          <p:cNvPicPr preferRelativeResize="0"/>
          <p:nvPr/>
        </p:nvPicPr>
        <p:blipFill rotWithShape="1">
          <a:blip r:embed="rId5">
            <a:alphaModFix/>
          </a:blip>
          <a:srcRect b="0" l="0" r="0" t="0"/>
          <a:stretch/>
        </p:blipFill>
        <p:spPr>
          <a:xfrm>
            <a:off x="14121434" y="2817771"/>
            <a:ext cx="568419" cy="1042196"/>
          </a:xfrm>
          <a:prstGeom prst="rect">
            <a:avLst/>
          </a:prstGeom>
          <a:noFill/>
          <a:ln>
            <a:noFill/>
          </a:ln>
        </p:spPr>
      </p:pic>
      <p:pic>
        <p:nvPicPr>
          <p:cNvPr id="354" name="Shape 354"/>
          <p:cNvPicPr preferRelativeResize="0"/>
          <p:nvPr/>
        </p:nvPicPr>
        <p:blipFill rotWithShape="1">
          <a:blip r:embed="rId6">
            <a:alphaModFix/>
          </a:blip>
          <a:srcRect b="0" l="0" r="0" t="0"/>
          <a:stretch/>
        </p:blipFill>
        <p:spPr>
          <a:xfrm>
            <a:off x="6997760" y="3153436"/>
            <a:ext cx="2001155" cy="580889"/>
          </a:xfrm>
          <a:prstGeom prst="rect">
            <a:avLst/>
          </a:prstGeom>
          <a:noFill/>
          <a:ln>
            <a:noFill/>
          </a:ln>
        </p:spPr>
      </p:pic>
      <p:pic>
        <p:nvPicPr>
          <p:cNvPr id="355" name="Shape 355"/>
          <p:cNvPicPr preferRelativeResize="0"/>
          <p:nvPr/>
        </p:nvPicPr>
        <p:blipFill rotWithShape="1">
          <a:blip r:embed="rId7">
            <a:alphaModFix/>
          </a:blip>
          <a:srcRect b="0" l="0" r="0" t="0"/>
          <a:stretch/>
        </p:blipFill>
        <p:spPr>
          <a:xfrm>
            <a:off x="17018048" y="2985741"/>
            <a:ext cx="1504358" cy="823555"/>
          </a:xfrm>
          <a:prstGeom prst="rect">
            <a:avLst/>
          </a:prstGeom>
          <a:noFill/>
          <a:ln>
            <a:noFill/>
          </a:ln>
        </p:spPr>
      </p:pic>
      <p:pic>
        <p:nvPicPr>
          <p:cNvPr id="356" name="Shape 356"/>
          <p:cNvPicPr preferRelativeResize="0"/>
          <p:nvPr/>
        </p:nvPicPr>
        <p:blipFill rotWithShape="1">
          <a:blip r:embed="rId8">
            <a:alphaModFix/>
          </a:blip>
          <a:srcRect b="0" l="0" r="0" t="0"/>
          <a:stretch/>
        </p:blipFill>
        <p:spPr>
          <a:xfrm>
            <a:off x="9155696" y="2985741"/>
            <a:ext cx="1670908" cy="799131"/>
          </a:xfrm>
          <a:prstGeom prst="rect">
            <a:avLst/>
          </a:prstGeom>
          <a:noFill/>
          <a:ln>
            <a:noFill/>
          </a:ln>
        </p:spPr>
      </p:pic>
      <p:pic>
        <p:nvPicPr>
          <p:cNvPr id="357" name="Shape 357"/>
          <p:cNvPicPr preferRelativeResize="0"/>
          <p:nvPr/>
        </p:nvPicPr>
        <p:blipFill rotWithShape="1">
          <a:blip r:embed="rId9">
            <a:alphaModFix/>
          </a:blip>
          <a:srcRect b="0" l="0" r="0" t="0"/>
          <a:stretch/>
        </p:blipFill>
        <p:spPr>
          <a:xfrm>
            <a:off x="18694904" y="3184798"/>
            <a:ext cx="2154808" cy="421983"/>
          </a:xfrm>
          <a:prstGeom prst="rect">
            <a:avLst/>
          </a:prstGeom>
          <a:noFill/>
          <a:ln>
            <a:noFill/>
          </a:ln>
        </p:spPr>
      </p:pic>
      <p:sp>
        <p:nvSpPr>
          <p:cNvPr id="358" name="Shape 358"/>
          <p:cNvSpPr/>
          <p:nvPr/>
        </p:nvSpPr>
        <p:spPr>
          <a:xfrm>
            <a:off x="13821128" y="6063433"/>
            <a:ext cx="3910578"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Clustering</a:t>
            </a:r>
          </a:p>
        </p:txBody>
      </p:sp>
      <p:grpSp>
        <p:nvGrpSpPr>
          <p:cNvPr id="359" name="Shape 359"/>
          <p:cNvGrpSpPr/>
          <p:nvPr/>
        </p:nvGrpSpPr>
        <p:grpSpPr>
          <a:xfrm>
            <a:off x="12162113" y="6738465"/>
            <a:ext cx="2609026" cy="1590468"/>
            <a:chOff x="0" y="0"/>
            <a:chExt cx="2609026" cy="1590467"/>
          </a:xfrm>
        </p:grpSpPr>
        <p:sp>
          <p:nvSpPr>
            <p:cNvPr id="360" name="Shape 360"/>
            <p:cNvSpPr/>
            <p:nvPr/>
          </p:nvSpPr>
          <p:spPr>
            <a:xfrm>
              <a:off x="0" y="0"/>
              <a:ext cx="2609026" cy="1551066"/>
            </a:xfrm>
            <a:prstGeom prst="rect">
              <a:avLst/>
            </a:prstGeom>
            <a:solidFill>
              <a:srgbClr val="BFBFB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61" name="Shape 361"/>
            <p:cNvSpPr/>
            <p:nvPr/>
          </p:nvSpPr>
          <p:spPr>
            <a:xfrm>
              <a:off x="0" y="21260"/>
              <a:ext cx="2609022" cy="1569207"/>
            </a:xfrm>
            <a:prstGeom prst="rect">
              <a:avLst/>
            </a:prstGeom>
            <a:noFill/>
            <a:ln cap="flat" cmpd="sng" w="1143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62" name="Shape 362"/>
          <p:cNvSpPr/>
          <p:nvPr/>
        </p:nvSpPr>
        <p:spPr>
          <a:xfrm>
            <a:off x="12170602" y="7195360"/>
            <a:ext cx="2609024"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Munging</a:t>
            </a:r>
          </a:p>
        </p:txBody>
      </p:sp>
      <p:pic>
        <p:nvPicPr>
          <p:cNvPr id="363" name="Shape 363"/>
          <p:cNvPicPr preferRelativeResize="0"/>
          <p:nvPr/>
        </p:nvPicPr>
        <p:blipFill rotWithShape="1">
          <a:blip r:embed="rId10">
            <a:alphaModFix/>
          </a:blip>
          <a:srcRect b="0" l="0" r="0" t="0"/>
          <a:stretch/>
        </p:blipFill>
        <p:spPr>
          <a:xfrm>
            <a:off x="11083549" y="3216157"/>
            <a:ext cx="2613087" cy="404844"/>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idx="4294967295" type="subTitle"/>
          </p:nvPr>
        </p:nvSpPr>
        <p:spPr>
          <a:xfrm>
            <a:off x="5572026" y="482664"/>
            <a:ext cx="13239947" cy="1760142"/>
          </a:xfrm>
          <a:prstGeom prst="rect">
            <a:avLst/>
          </a:prstGeom>
          <a:noFill/>
          <a:ln>
            <a:noFill/>
          </a:ln>
        </p:spPr>
        <p:txBody>
          <a:bodyPr anchorCtr="0" anchor="t" bIns="91375" lIns="91375" rIns="91375" tIns="91375">
            <a:noAutofit/>
          </a:bodyPr>
          <a:lstStyle/>
          <a:p>
            <a:pPr indent="0" lvl="0" marL="0" marR="0" rtl="0" algn="ctr">
              <a:lnSpc>
                <a:spcPct val="100000"/>
              </a:lnSpc>
              <a:spcBef>
                <a:spcPts val="0"/>
              </a:spcBef>
              <a:spcAft>
                <a:spcPts val="0"/>
              </a:spcAft>
              <a:buClr>
                <a:srgbClr val="000000"/>
              </a:buClr>
              <a:buSzPct val="25000"/>
              <a:buFont typeface="Arial"/>
              <a:buNone/>
            </a:pPr>
            <a:r>
              <a:rPr b="0" i="0" lang="en-US" sz="7051" u="none" cap="none" strike="noStrike">
                <a:solidFill>
                  <a:srgbClr val="000000"/>
                </a:solidFill>
                <a:latin typeface="Calibri"/>
                <a:ea typeface="Calibri"/>
                <a:cs typeface="Calibri"/>
                <a:sym typeface="Calibri"/>
              </a:rPr>
              <a:t>Supported Python Function Calls</a:t>
            </a:r>
          </a:p>
        </p:txBody>
      </p:sp>
      <p:graphicFrame>
        <p:nvGraphicFramePr>
          <p:cNvPr id="369" name="Shape 369"/>
          <p:cNvGraphicFramePr/>
          <p:nvPr/>
        </p:nvGraphicFramePr>
        <p:xfrm>
          <a:off x="3302214" y="1930048"/>
          <a:ext cx="3000000" cy="3000000"/>
        </p:xfrm>
        <a:graphic>
          <a:graphicData uri="http://schemas.openxmlformats.org/drawingml/2006/table">
            <a:tbl>
              <a:tblPr bandRow="1" firstRow="1">
                <a:noFill/>
                <a:tableStyleId>{DC98431E-0C50-40D8-AE61-2BA6D113A3D9}</a:tableStyleId>
              </a:tblPr>
              <a:tblGrid>
                <a:gridCol w="4416875"/>
                <a:gridCol w="7116775"/>
                <a:gridCol w="5766825"/>
              </a:tblGrid>
              <a:tr h="945725">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t/>
                      </a:r>
                      <a:endParaRPr sz="3600" u="none" cap="none" strike="noStrike"/>
                    </a:p>
                  </a:txBody>
                  <a:tcPr marT="0" marB="0" marR="0" marL="0"/>
                </a:tc>
                <a:tc>
                  <a:txBody>
                    <a:bodyPr>
                      <a:noAutofit/>
                    </a:bodyPr>
                    <a:lstStyle/>
                    <a:p>
                      <a:pPr indent="0" lvl="0" marL="0" marR="0" rtl="0" algn="l">
                        <a:lnSpc>
                          <a:spcPct val="100000"/>
                        </a:lnSpc>
                        <a:spcBef>
                          <a:spcPts val="0"/>
                        </a:spcBef>
                        <a:spcAft>
                          <a:spcPts val="0"/>
                        </a:spcAft>
                        <a:buClr>
                          <a:srgbClr val="FFFFFF"/>
                        </a:buClr>
                        <a:buSzPct val="25000"/>
                        <a:buFont typeface="Helvetica Neue"/>
                        <a:buNone/>
                      </a:pPr>
                      <a:r>
                        <a:rPr b="1" lang="en-US" sz="2800" u="none" cap="none" strike="noStrike">
                          <a:solidFill>
                            <a:srgbClr val="FFFFFF"/>
                          </a:solidFill>
                        </a:rPr>
                        <a:t>Standard Python (Using module pandas and scikit-learn)</a:t>
                      </a:r>
                    </a:p>
                  </a:txBody>
                  <a:tcPr marT="0" marB="0" marR="0" marL="0"/>
                </a:tc>
                <a:tc>
                  <a:txBody>
                    <a:bodyPr>
                      <a:noAutofit/>
                    </a:bodyPr>
                    <a:lstStyle/>
                    <a:p>
                      <a:pPr indent="0" lvl="0" marL="0" marR="0" rtl="0" algn="l">
                        <a:lnSpc>
                          <a:spcPct val="100000"/>
                        </a:lnSpc>
                        <a:spcBef>
                          <a:spcPts val="0"/>
                        </a:spcBef>
                        <a:spcAft>
                          <a:spcPts val="0"/>
                        </a:spcAft>
                        <a:buClr>
                          <a:srgbClr val="FFFFFF"/>
                        </a:buClr>
                        <a:buSzPct val="25000"/>
                        <a:buFont typeface="Helvetica Neue"/>
                        <a:buNone/>
                      </a:pPr>
                      <a:r>
                        <a:rPr b="1" lang="en-US" sz="2800" u="none" cap="none" strike="noStrike">
                          <a:solidFill>
                            <a:srgbClr val="FFFFFF"/>
                          </a:solidFill>
                        </a:rPr>
                        <a:t>Python on H2O</a:t>
                      </a:r>
                    </a:p>
                  </a:txBody>
                  <a:tcPr marT="0" marB="0" marR="0" marL="0"/>
                </a:tc>
              </a:tr>
              <a:tr h="907350">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Reading in data</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pandas.read_csv(data_path)</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h2o.import_file(data_path)</a:t>
                      </a:r>
                    </a:p>
                  </a:txBody>
                  <a:tcPr marT="0" marB="0" marR="0" marL="0"/>
                </a:tc>
              </a:tr>
              <a:tr h="849050">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Summarizing data</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pandas_frame.describe()</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h2o_frame.describe()</a:t>
                      </a:r>
                    </a:p>
                  </a:txBody>
                  <a:tcPr marT="0" marB="0" marR="0" marL="0"/>
                </a:tc>
              </a:tr>
              <a:tr h="1232975">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Combining rows or columns</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pandas.concat(list[frame1,frame2],axis = 1)</a:t>
                      </a:r>
                      <a:br>
                        <a:rPr lang="en-US" sz="2800" u="none" cap="none" strike="noStrike"/>
                      </a:br>
                      <a:r>
                        <a:rPr lang="en-US" sz="2800" u="none" cap="none" strike="noStrike"/>
                        <a:t>pandas.concat(list[frame1,frame2])</a:t>
                      </a:r>
                      <a:br>
                        <a:rPr lang="en-US" sz="2800" u="none" cap="none" strike="noStrike"/>
                      </a:b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h2o_frame.cbind(h2o_frame2)</a:t>
                      </a:r>
                      <a:br>
                        <a:rPr lang="en-US" sz="2800" u="none" cap="none" strike="noStrike"/>
                      </a:br>
                      <a:r>
                        <a:rPr lang="en-US" sz="2800" u="none" cap="none" strike="noStrike"/>
                        <a:t>h2o_frame.rbind(h2o_frame2)</a:t>
                      </a:r>
                    </a:p>
                  </a:txBody>
                  <a:tcPr marT="0" marB="0" marR="0" marL="0"/>
                </a:tc>
              </a:tr>
              <a:tr h="869050">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Unary or Binary Operations</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 %/%,etc</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 %/%,etc</a:t>
                      </a:r>
                    </a:p>
                  </a:txBody>
                  <a:tcPr marT="0" marB="0" marR="0" marL="0"/>
                </a:tc>
              </a:tr>
              <a:tr h="1486975">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Building a Random Forest Model</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200" u="none" cap="none" strike="noStrike"/>
                        <a:t>model = RandomForestClassifier(n_estimators = 100)</a:t>
                      </a:r>
                    </a:p>
                    <a:p>
                      <a:pPr indent="0" lvl="0" marL="0" marR="0" rtl="0" algn="l">
                        <a:lnSpc>
                          <a:spcPct val="100000"/>
                        </a:lnSpc>
                        <a:spcBef>
                          <a:spcPts val="0"/>
                        </a:spcBef>
                        <a:spcAft>
                          <a:spcPts val="0"/>
                        </a:spcAft>
                        <a:buClr>
                          <a:schemeClr val="dk1"/>
                        </a:buClr>
                        <a:buSzPct val="25000"/>
                        <a:buFont typeface="Helvetica Neue"/>
                        <a:buNone/>
                      </a:pPr>
                      <a:r>
                        <a:rPr lang="en-US" sz="2200" u="none" cap="none" strike="noStrike"/>
                        <a:t>model = model.fit(x_frame, y_frame)</a:t>
                      </a:r>
                    </a:p>
                    <a:p>
                      <a:pPr indent="0" lvl="0" marL="0" marR="0" rtl="0" algn="l">
                        <a:lnSpc>
                          <a:spcPct val="100000"/>
                        </a:lnSpc>
                        <a:spcBef>
                          <a:spcPts val="0"/>
                        </a:spcBef>
                        <a:spcAft>
                          <a:spcPts val="0"/>
                        </a:spcAft>
                        <a:buClr>
                          <a:schemeClr val="dk1"/>
                        </a:buClr>
                        <a:buSzPct val="25000"/>
                        <a:buFont typeface="Helvetica Neue"/>
                        <a:buNone/>
                      </a:pPr>
                      <a:r>
                        <a:t/>
                      </a:r>
                      <a:endParaRPr sz="36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200" u="none" cap="none" strike="noStrike"/>
                        <a:t>model = H2ORandomForestClassifier(n_trees = 100)</a:t>
                      </a:r>
                    </a:p>
                    <a:p>
                      <a:pPr indent="0" lvl="0" marL="0" marR="0" rtl="0" algn="l">
                        <a:lnSpc>
                          <a:spcPct val="100000"/>
                        </a:lnSpc>
                        <a:spcBef>
                          <a:spcPts val="0"/>
                        </a:spcBef>
                        <a:spcAft>
                          <a:spcPts val="0"/>
                        </a:spcAft>
                        <a:buClr>
                          <a:schemeClr val="dk1"/>
                        </a:buClr>
                        <a:buSzPct val="25000"/>
                        <a:buFont typeface="Helvetica Neue"/>
                        <a:buNone/>
                      </a:pPr>
                      <a:r>
                        <a:rPr lang="en-US" sz="2200" u="none" cap="none" strike="noStrike"/>
                        <a:t>model = model.train(x, y, train_frame)</a:t>
                      </a:r>
                    </a:p>
                  </a:txBody>
                  <a:tcPr marT="0" marB="0" marR="0" marL="0"/>
                </a:tc>
              </a:tr>
              <a:tr h="910975">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Predict with Model</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model.predict</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model.predict</a:t>
                      </a:r>
                    </a:p>
                  </a:txBody>
                  <a:tcPr marT="0" marB="0" marR="0" marL="0"/>
                </a:tc>
              </a:tr>
              <a:tr h="862450">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Obtaining Metrics</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metrics.auc</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metrics = model.model_performance(frame)</a:t>
                      </a:r>
                      <a:br>
                        <a:rPr lang="en-US" sz="2800" u="none" cap="none" strike="noStrike"/>
                      </a:br>
                      <a:r>
                        <a:rPr lang="en-US" sz="2800" u="none" cap="none" strike="noStrike"/>
                        <a:t>metrics.auc()</a:t>
                      </a:r>
                    </a:p>
                  </a:txBody>
                  <a:tcPr marT="0" marB="0" marR="0" marL="0"/>
                </a:tc>
              </a:tr>
              <a:tr h="862450">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Unsupported Functions</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sklearn.neighbors</a:t>
                      </a:r>
                    </a:p>
                  </a:txBody>
                  <a:tcPr marT="0" marB="0" marR="0" marL="0"/>
                </a:tc>
                <a:tc>
                  <a:txBody>
                    <a:bodyPr>
                      <a:noAutofit/>
                    </a:bodyPr>
                    <a:lstStyle/>
                    <a:p>
                      <a:pPr indent="0" lvl="0" marL="0" marR="0" rtl="0" algn="l">
                        <a:lnSpc>
                          <a:spcPct val="100000"/>
                        </a:lnSpc>
                        <a:spcBef>
                          <a:spcPts val="0"/>
                        </a:spcBef>
                        <a:spcAft>
                          <a:spcPts val="0"/>
                        </a:spcAft>
                        <a:buClr>
                          <a:schemeClr val="dk1"/>
                        </a:buClr>
                        <a:buSzPct val="25000"/>
                        <a:buFont typeface="Helvetica Neue"/>
                        <a:buNone/>
                      </a:pPr>
                      <a:r>
                        <a:rPr lang="en-US" sz="2800" u="none" cap="none" strike="noStrike"/>
                        <a:t>UNSUPPORTED</a:t>
                      </a:r>
                    </a:p>
                  </a:txBody>
                  <a:tcPr marT="0" marB="0" marR="0" marL="0"/>
                </a:tc>
              </a:tr>
            </a:tbl>
          </a:graphicData>
        </a:graphic>
      </p:graphicFrame>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3962400" y="294112"/>
            <a:ext cx="16459200" cy="1389649"/>
          </a:xfrm>
          <a:prstGeom prst="rect">
            <a:avLst/>
          </a:prstGeom>
          <a:noFill/>
          <a:ln>
            <a:noFill/>
          </a:ln>
        </p:spPr>
        <p:txBody>
          <a:bodyPr anchorCtr="0" anchor="b" bIns="91425" lIns="91425" rIns="91425" tIns="91425">
            <a:noAutofit/>
          </a:bodyPr>
          <a:lstStyle/>
          <a:p>
            <a:pPr indent="0" lvl="0" marL="0" marR="0" rtl="0" algn="ctr">
              <a:lnSpc>
                <a:spcPct val="177399"/>
              </a:lnSpc>
              <a:spcBef>
                <a:spcPts val="0"/>
              </a:spcBef>
              <a:spcAft>
                <a:spcPts val="0"/>
              </a:spcAft>
              <a:buClr>
                <a:srgbClr val="000000"/>
              </a:buClr>
              <a:buSzPct val="25000"/>
              <a:buFont typeface="Calibri"/>
              <a:buNone/>
            </a:pPr>
            <a:r>
              <a:rPr b="0" i="0" lang="en-US" sz="5637" u="none" cap="none" strike="noStrike">
                <a:solidFill>
                  <a:srgbClr val="000000"/>
                </a:solidFill>
                <a:latin typeface="Calibri"/>
                <a:ea typeface="Calibri"/>
                <a:cs typeface="Calibri"/>
                <a:sym typeface="Calibri"/>
              </a:rPr>
              <a:t>Reading Data into H2O with Python</a:t>
            </a:r>
          </a:p>
        </p:txBody>
      </p:sp>
      <p:sp>
        <p:nvSpPr>
          <p:cNvPr id="375" name="Shape 375"/>
          <p:cNvSpPr/>
          <p:nvPr/>
        </p:nvSpPr>
        <p:spPr>
          <a:xfrm>
            <a:off x="2766805" y="3415962"/>
            <a:ext cx="4193766"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808080"/>
              </a:buClr>
              <a:buSzPct val="25000"/>
              <a:buFont typeface="Quattrocento Sans"/>
              <a:buNone/>
            </a:pPr>
            <a:r>
              <a:rPr b="1" i="0" lang="en-US" sz="5600" u="none" cap="none" strike="noStrike">
                <a:solidFill>
                  <a:srgbClr val="808080"/>
                </a:solidFill>
                <a:latin typeface="Quattrocento Sans"/>
                <a:ea typeface="Quattrocento Sans"/>
                <a:cs typeface="Quattrocento Sans"/>
                <a:sym typeface="Quattrocento Sans"/>
              </a:rPr>
              <a:t>STEP 1</a:t>
            </a:r>
          </a:p>
        </p:txBody>
      </p:sp>
      <p:cxnSp>
        <p:nvCxnSpPr>
          <p:cNvPr id="376" name="Shape 376"/>
          <p:cNvCxnSpPr/>
          <p:nvPr/>
        </p:nvCxnSpPr>
        <p:spPr>
          <a:xfrm>
            <a:off x="3470496" y="4509789"/>
            <a:ext cx="2793455" cy="0"/>
          </a:xfrm>
          <a:prstGeom prst="straightConnector1">
            <a:avLst/>
          </a:prstGeom>
          <a:noFill/>
          <a:ln cap="flat" cmpd="sng" w="114300">
            <a:solidFill>
              <a:srgbClr val="F8E805"/>
            </a:solidFill>
            <a:prstDash val="solid"/>
            <a:bevel/>
            <a:headEnd len="med" w="med" type="none"/>
            <a:tailEnd len="med" w="med" type="none"/>
          </a:ln>
        </p:spPr>
      </p:cxnSp>
      <p:sp>
        <p:nvSpPr>
          <p:cNvPr id="377" name="Shape 377"/>
          <p:cNvSpPr/>
          <p:nvPr/>
        </p:nvSpPr>
        <p:spPr>
          <a:xfrm>
            <a:off x="3962400" y="8957275"/>
            <a:ext cx="2321196" cy="1275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Python user </a:t>
            </a:r>
          </a:p>
        </p:txBody>
      </p:sp>
      <p:pic>
        <p:nvPicPr>
          <p:cNvPr id="378" name="Shape 378"/>
          <p:cNvPicPr preferRelativeResize="0"/>
          <p:nvPr/>
        </p:nvPicPr>
        <p:blipFill rotWithShape="1">
          <a:blip r:embed="rId3">
            <a:alphaModFix/>
          </a:blip>
          <a:srcRect b="0" l="0" r="0" t="0"/>
          <a:stretch/>
        </p:blipFill>
        <p:spPr>
          <a:xfrm flipH="1">
            <a:off x="3962399" y="5395339"/>
            <a:ext cx="3192604" cy="3192605"/>
          </a:xfrm>
          <a:prstGeom prst="rect">
            <a:avLst/>
          </a:prstGeom>
          <a:noFill/>
          <a:ln>
            <a:noFill/>
          </a:ln>
        </p:spPr>
      </p:pic>
      <p:cxnSp>
        <p:nvCxnSpPr>
          <p:cNvPr id="379" name="Shape 379"/>
          <p:cNvCxnSpPr/>
          <p:nvPr/>
        </p:nvCxnSpPr>
        <p:spPr>
          <a:xfrm>
            <a:off x="6354408" y="7870582"/>
            <a:ext cx="1156409" cy="0"/>
          </a:xfrm>
          <a:prstGeom prst="straightConnector1">
            <a:avLst/>
          </a:prstGeom>
          <a:noFill/>
          <a:ln cap="flat" cmpd="sng" w="76200">
            <a:solidFill>
              <a:srgbClr val="262626"/>
            </a:solidFill>
            <a:prstDash val="solid"/>
            <a:bevel/>
            <a:headEnd len="med" w="med" type="none"/>
            <a:tailEnd len="lg" w="lg" type="triangle"/>
          </a:ln>
        </p:spPr>
      </p:cxnSp>
      <p:sp>
        <p:nvSpPr>
          <p:cNvPr id="380" name="Shape 380"/>
          <p:cNvSpPr/>
          <p:nvPr/>
        </p:nvSpPr>
        <p:spPr>
          <a:xfrm>
            <a:off x="7780782" y="7358114"/>
            <a:ext cx="13257332" cy="919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Quattrocento Sans"/>
              <a:buNone/>
            </a:pPr>
            <a:r>
              <a:rPr b="0" i="0" lang="en-US" sz="4800" u="none" cap="none" strike="noStrike">
                <a:solidFill>
                  <a:srgbClr val="595959"/>
                </a:solidFill>
                <a:latin typeface="Quattrocento Sans"/>
                <a:ea typeface="Quattrocento Sans"/>
                <a:cs typeface="Quattrocento Sans"/>
                <a:sym typeface="Quattrocento Sans"/>
              </a:rPr>
              <a:t>h2o_df = h2o.import_file(“../data/allyears2k.csv”)</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ph type="title"/>
          </p:nvPr>
        </p:nvSpPr>
        <p:spPr>
          <a:xfrm>
            <a:off x="3962400" y="294112"/>
            <a:ext cx="16459200" cy="1389649"/>
          </a:xfrm>
          <a:prstGeom prst="rect">
            <a:avLst/>
          </a:prstGeom>
          <a:noFill/>
          <a:ln>
            <a:noFill/>
          </a:ln>
        </p:spPr>
        <p:txBody>
          <a:bodyPr anchorCtr="0" anchor="b" bIns="91425" lIns="91425" rIns="91425" tIns="91425">
            <a:noAutofit/>
          </a:bodyPr>
          <a:lstStyle/>
          <a:p>
            <a:pPr indent="0" lvl="0" marL="0" marR="0" rtl="0" algn="ctr">
              <a:lnSpc>
                <a:spcPct val="172865"/>
              </a:lnSpc>
              <a:spcBef>
                <a:spcPts val="0"/>
              </a:spcBef>
              <a:spcAft>
                <a:spcPts val="0"/>
              </a:spcAft>
              <a:buClr>
                <a:srgbClr val="000000"/>
              </a:buClr>
              <a:buSzPct val="25000"/>
              <a:buFont typeface="Calibri"/>
              <a:buNone/>
            </a:pPr>
            <a:r>
              <a:rPr b="0" i="0" lang="en-US" sz="5727" u="none" cap="none" strike="noStrike">
                <a:solidFill>
                  <a:srgbClr val="000000"/>
                </a:solidFill>
                <a:latin typeface="Calibri"/>
                <a:ea typeface="Calibri"/>
                <a:cs typeface="Calibri"/>
                <a:sym typeface="Calibri"/>
              </a:rPr>
              <a:t>Reading Data from HDFS into H2O with R</a:t>
            </a:r>
          </a:p>
        </p:txBody>
      </p:sp>
      <p:grpSp>
        <p:nvGrpSpPr>
          <p:cNvPr id="386" name="Shape 386"/>
          <p:cNvGrpSpPr/>
          <p:nvPr/>
        </p:nvGrpSpPr>
        <p:grpSpPr>
          <a:xfrm>
            <a:off x="11352095" y="4251212"/>
            <a:ext cx="9692040" cy="5620025"/>
            <a:chOff x="0" y="0"/>
            <a:chExt cx="9692037" cy="5620023"/>
          </a:xfrm>
        </p:grpSpPr>
        <p:sp>
          <p:nvSpPr>
            <p:cNvPr id="387" name="Shape 387"/>
            <p:cNvSpPr/>
            <p:nvPr/>
          </p:nvSpPr>
          <p:spPr>
            <a:xfrm>
              <a:off x="0" y="0"/>
              <a:ext cx="9692037" cy="5620023"/>
            </a:xfrm>
            <a:custGeom>
              <a:pathLst>
                <a:path extrusionOk="0" h="120000" w="120000">
                  <a:moveTo>
                    <a:pt x="10925" y="39450"/>
                  </a:moveTo>
                  <a:lnTo>
                    <a:pt x="10925" y="39450"/>
                  </a:lnTo>
                  <a:cubicBezTo>
                    <a:pt x="9529" y="25509"/>
                    <a:pt x="16707" y="12670"/>
                    <a:pt x="26961" y="10773"/>
                  </a:cubicBezTo>
                  <a:cubicBezTo>
                    <a:pt x="31116" y="10001"/>
                    <a:pt x="35340" y="11150"/>
                    <a:pt x="38955" y="14034"/>
                  </a:cubicBezTo>
                  <a:lnTo>
                    <a:pt x="38955" y="14034"/>
                  </a:lnTo>
                  <a:cubicBezTo>
                    <a:pt x="42789" y="4206"/>
                    <a:pt x="51743" y="475"/>
                    <a:pt x="58962" y="5691"/>
                  </a:cubicBezTo>
                  <a:cubicBezTo>
                    <a:pt x="60221" y="6608"/>
                    <a:pt x="61382" y="7762"/>
                    <a:pt x="62399" y="9125"/>
                  </a:cubicBezTo>
                  <a:lnTo>
                    <a:pt x="62399" y="9125"/>
                  </a:lnTo>
                  <a:cubicBezTo>
                    <a:pt x="65388" y="980"/>
                    <a:pt x="72658" y="-2326"/>
                    <a:pt x="78641" y="1734"/>
                  </a:cubicBezTo>
                  <a:cubicBezTo>
                    <a:pt x="80296" y="2860"/>
                    <a:pt x="81745" y="4490"/>
                    <a:pt x="82866" y="6491"/>
                  </a:cubicBezTo>
                  <a:lnTo>
                    <a:pt x="82866" y="6491"/>
                  </a:lnTo>
                  <a:cubicBezTo>
                    <a:pt x="87676" y="-1212"/>
                    <a:pt x="96177" y="-2163"/>
                    <a:pt x="101855" y="4368"/>
                  </a:cubicBezTo>
                  <a:cubicBezTo>
                    <a:pt x="104240" y="7112"/>
                    <a:pt x="105849" y="10895"/>
                    <a:pt x="106401" y="15072"/>
                  </a:cubicBezTo>
                  <a:lnTo>
                    <a:pt x="106401" y="15072"/>
                  </a:lnTo>
                  <a:cubicBezTo>
                    <a:pt x="114287" y="17996"/>
                    <a:pt x="118936" y="29083"/>
                    <a:pt x="116792" y="39827"/>
                  </a:cubicBezTo>
                  <a:cubicBezTo>
                    <a:pt x="116609" y="40727"/>
                    <a:pt x="116384" y="41614"/>
                    <a:pt x="116114" y="42473"/>
                  </a:cubicBezTo>
                  <a:lnTo>
                    <a:pt x="116114" y="42473"/>
                  </a:lnTo>
                  <a:cubicBezTo>
                    <a:pt x="122436" y="53670"/>
                    <a:pt x="120890" y="69717"/>
                    <a:pt x="112654" y="78315"/>
                  </a:cubicBezTo>
                  <a:cubicBezTo>
                    <a:pt x="110097" y="80995"/>
                    <a:pt x="107068" y="82724"/>
                    <a:pt x="103867" y="83351"/>
                  </a:cubicBezTo>
                  <a:cubicBezTo>
                    <a:pt x="103867" y="95395"/>
                    <a:pt x="96682" y="105159"/>
                    <a:pt x="87820" y="105159"/>
                  </a:cubicBezTo>
                  <a:cubicBezTo>
                    <a:pt x="84814" y="105159"/>
                    <a:pt x="81871" y="104010"/>
                    <a:pt x="79319" y="101852"/>
                  </a:cubicBezTo>
                  <a:lnTo>
                    <a:pt x="79319" y="101852"/>
                  </a:lnTo>
                  <a:cubicBezTo>
                    <a:pt x="76325" y="115352"/>
                    <a:pt x="65865" y="122987"/>
                    <a:pt x="55968" y="118897"/>
                  </a:cubicBezTo>
                  <a:cubicBezTo>
                    <a:pt x="51818" y="117186"/>
                    <a:pt x="48232" y="113560"/>
                    <a:pt x="45824" y="108646"/>
                  </a:cubicBezTo>
                  <a:lnTo>
                    <a:pt x="45824" y="108646"/>
                  </a:lnTo>
                  <a:cubicBezTo>
                    <a:pt x="35685" y="116959"/>
                    <a:pt x="22529" y="112486"/>
                    <a:pt x="16431" y="98650"/>
                  </a:cubicBezTo>
                  <a:cubicBezTo>
                    <a:pt x="16357" y="98476"/>
                    <a:pt x="16282" y="98302"/>
                    <a:pt x="16207" y="98128"/>
                  </a:cubicBezTo>
                  <a:lnTo>
                    <a:pt x="16207" y="98128"/>
                  </a:lnTo>
                  <a:cubicBezTo>
                    <a:pt x="9575" y="99183"/>
                    <a:pt x="3563" y="92744"/>
                    <a:pt x="2787" y="83745"/>
                  </a:cubicBezTo>
                  <a:cubicBezTo>
                    <a:pt x="2367" y="78947"/>
                    <a:pt x="3534" y="74144"/>
                    <a:pt x="5965" y="70616"/>
                  </a:cubicBezTo>
                  <a:lnTo>
                    <a:pt x="5965" y="70616"/>
                  </a:lnTo>
                  <a:cubicBezTo>
                    <a:pt x="224" y="66016"/>
                    <a:pt x="-1706" y="55921"/>
                    <a:pt x="1655" y="48066"/>
                  </a:cubicBezTo>
                  <a:cubicBezTo>
                    <a:pt x="3597" y="43535"/>
                    <a:pt x="7000" y="40541"/>
                    <a:pt x="10822" y="40001"/>
                  </a:cubicBezTo>
                  <a:close/>
                </a:path>
              </a:pathLst>
            </a:custGeom>
            <a:solidFill>
              <a:srgbClr val="CAE8F9">
                <a:alpha val="73725"/>
              </a:srgbClr>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388" name="Shape 388"/>
            <p:cNvSpPr/>
            <p:nvPr/>
          </p:nvSpPr>
          <p:spPr>
            <a:xfrm>
              <a:off x="492141" y="285772"/>
              <a:ext cx="8881141" cy="4771590"/>
            </a:xfrm>
            <a:custGeom>
              <a:pathLst>
                <a:path extrusionOk="0" h="120000" w="120000">
                  <a:moveTo>
                    <a:pt x="7666" y="77833"/>
                  </a:moveTo>
                  <a:lnTo>
                    <a:pt x="7666" y="77833"/>
                  </a:lnTo>
                  <a:cubicBezTo>
                    <a:pt x="4994" y="78144"/>
                    <a:pt x="2316" y="77233"/>
                    <a:pt x="0" y="75233"/>
                  </a:cubicBezTo>
                  <a:moveTo>
                    <a:pt x="14433" y="106316"/>
                  </a:moveTo>
                  <a:lnTo>
                    <a:pt x="14433" y="106316"/>
                  </a:lnTo>
                  <a:cubicBezTo>
                    <a:pt x="13361" y="106944"/>
                    <a:pt x="12233" y="107361"/>
                    <a:pt x="11077" y="107561"/>
                  </a:cubicBezTo>
                  <a:moveTo>
                    <a:pt x="43344" y="120000"/>
                  </a:moveTo>
                  <a:lnTo>
                    <a:pt x="43344" y="120000"/>
                  </a:lnTo>
                  <a:cubicBezTo>
                    <a:pt x="42538" y="118216"/>
                    <a:pt x="41861" y="116311"/>
                    <a:pt x="41322" y="114316"/>
                  </a:cubicBezTo>
                  <a:moveTo>
                    <a:pt x="80733" y="105833"/>
                  </a:moveTo>
                  <a:lnTo>
                    <a:pt x="80733" y="105833"/>
                  </a:lnTo>
                  <a:cubicBezTo>
                    <a:pt x="80611" y="107944"/>
                    <a:pt x="80344" y="110033"/>
                    <a:pt x="79922" y="112066"/>
                  </a:cubicBezTo>
                  <a:moveTo>
                    <a:pt x="96783" y="67311"/>
                  </a:moveTo>
                  <a:lnTo>
                    <a:pt x="96783" y="67311"/>
                  </a:lnTo>
                  <a:cubicBezTo>
                    <a:pt x="102805" y="71611"/>
                    <a:pt x="106627" y="80577"/>
                    <a:pt x="106627" y="90405"/>
                  </a:cubicBezTo>
                  <a:moveTo>
                    <a:pt x="120000" y="42494"/>
                  </a:moveTo>
                  <a:lnTo>
                    <a:pt x="120000" y="42494"/>
                  </a:lnTo>
                  <a:cubicBezTo>
                    <a:pt x="119016" y="45866"/>
                    <a:pt x="117516" y="48855"/>
                    <a:pt x="115616" y="51233"/>
                  </a:cubicBezTo>
                  <a:moveTo>
                    <a:pt x="109483" y="10077"/>
                  </a:moveTo>
                  <a:lnTo>
                    <a:pt x="109483" y="10077"/>
                  </a:lnTo>
                  <a:cubicBezTo>
                    <a:pt x="109650" y="11438"/>
                    <a:pt x="109727" y="12816"/>
                    <a:pt x="109716" y="14200"/>
                  </a:cubicBezTo>
                  <a:moveTo>
                    <a:pt x="81488" y="5261"/>
                  </a:moveTo>
                  <a:lnTo>
                    <a:pt x="81488" y="5261"/>
                  </a:lnTo>
                  <a:cubicBezTo>
                    <a:pt x="82061" y="3361"/>
                    <a:pt x="82816" y="1588"/>
                    <a:pt x="83738" y="0"/>
                  </a:cubicBezTo>
                  <a:moveTo>
                    <a:pt x="60488" y="7772"/>
                  </a:moveTo>
                  <a:lnTo>
                    <a:pt x="60488" y="7772"/>
                  </a:lnTo>
                  <a:cubicBezTo>
                    <a:pt x="60722" y="6194"/>
                    <a:pt x="61088" y="4672"/>
                    <a:pt x="61577" y="3233"/>
                  </a:cubicBezTo>
                  <a:moveTo>
                    <a:pt x="35844" y="9311"/>
                  </a:moveTo>
                  <a:lnTo>
                    <a:pt x="35844" y="9311"/>
                  </a:lnTo>
                  <a:cubicBezTo>
                    <a:pt x="37272" y="10538"/>
                    <a:pt x="38594" y="12016"/>
                    <a:pt x="39777" y="13716"/>
                  </a:cubicBezTo>
                  <a:moveTo>
                    <a:pt x="5955" y="43916"/>
                  </a:moveTo>
                  <a:lnTo>
                    <a:pt x="5955" y="43916"/>
                  </a:lnTo>
                  <a:cubicBezTo>
                    <a:pt x="5644" y="42400"/>
                    <a:pt x="5411" y="40850"/>
                    <a:pt x="5266" y="39283"/>
                  </a:cubicBezTo>
                </a:path>
              </a:pathLst>
            </a:custGeom>
            <a:noFill/>
            <a:ln cap="flat" cmpd="sng" w="12700">
              <a:solidFill>
                <a:srgbClr val="043579"/>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grpSp>
      <p:grpSp>
        <p:nvGrpSpPr>
          <p:cNvPr id="389" name="Shape 389"/>
          <p:cNvGrpSpPr/>
          <p:nvPr/>
        </p:nvGrpSpPr>
        <p:grpSpPr>
          <a:xfrm>
            <a:off x="13109471" y="5200256"/>
            <a:ext cx="3237730" cy="1521899"/>
            <a:chOff x="0" y="0"/>
            <a:chExt cx="3237728" cy="1521897"/>
          </a:xfrm>
        </p:grpSpPr>
        <p:sp>
          <p:nvSpPr>
            <p:cNvPr id="390" name="Shape 390"/>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391" name="Shape 391"/>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grpSp>
        <p:nvGrpSpPr>
          <p:cNvPr id="392" name="Shape 392"/>
          <p:cNvGrpSpPr/>
          <p:nvPr/>
        </p:nvGrpSpPr>
        <p:grpSpPr>
          <a:xfrm>
            <a:off x="17542945" y="5808600"/>
            <a:ext cx="3237730" cy="1521899"/>
            <a:chOff x="0" y="0"/>
            <a:chExt cx="3237728" cy="1521897"/>
          </a:xfrm>
        </p:grpSpPr>
        <p:sp>
          <p:nvSpPr>
            <p:cNvPr id="393" name="Shape 393"/>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394" name="Shape 394"/>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grpSp>
        <p:nvGrpSpPr>
          <p:cNvPr id="395" name="Shape 395"/>
          <p:cNvGrpSpPr/>
          <p:nvPr/>
        </p:nvGrpSpPr>
        <p:grpSpPr>
          <a:xfrm>
            <a:off x="14174543" y="7407734"/>
            <a:ext cx="3237730" cy="1521899"/>
            <a:chOff x="0" y="0"/>
            <a:chExt cx="3237728" cy="1521897"/>
          </a:xfrm>
        </p:grpSpPr>
        <p:sp>
          <p:nvSpPr>
            <p:cNvPr id="396" name="Shape 396"/>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397" name="Shape 397"/>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grpSp>
        <p:nvGrpSpPr>
          <p:cNvPr id="398" name="Shape 398"/>
          <p:cNvGrpSpPr/>
          <p:nvPr/>
        </p:nvGrpSpPr>
        <p:grpSpPr>
          <a:xfrm>
            <a:off x="14067146" y="11223349"/>
            <a:ext cx="3673050" cy="2154058"/>
            <a:chOff x="0" y="0"/>
            <a:chExt cx="3673048" cy="2154055"/>
          </a:xfrm>
        </p:grpSpPr>
        <p:sp>
          <p:nvSpPr>
            <p:cNvPr id="399" name="Shape 399"/>
            <p:cNvSpPr/>
            <p:nvPr/>
          </p:nvSpPr>
          <p:spPr>
            <a:xfrm>
              <a:off x="0" y="0"/>
              <a:ext cx="3673048" cy="2154055"/>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solidFill>
              <a:srgbClr val="808080"/>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00" name="Shape 400"/>
            <p:cNvSpPr/>
            <p:nvPr/>
          </p:nvSpPr>
          <p:spPr>
            <a:xfrm>
              <a:off x="0" y="0"/>
              <a:ext cx="3673048" cy="2154055"/>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grpSp>
      <p:cxnSp>
        <p:nvCxnSpPr>
          <p:cNvPr id="401" name="Shape 401"/>
          <p:cNvCxnSpPr/>
          <p:nvPr/>
        </p:nvCxnSpPr>
        <p:spPr>
          <a:xfrm>
            <a:off x="13159415" y="5896612"/>
            <a:ext cx="2624110" cy="1909653"/>
          </a:xfrm>
          <a:prstGeom prst="straightConnector1">
            <a:avLst/>
          </a:prstGeom>
          <a:noFill/>
          <a:ln cap="flat" cmpd="sng" w="76200">
            <a:solidFill>
              <a:srgbClr val="262626"/>
            </a:solidFill>
            <a:prstDash val="solid"/>
            <a:bevel/>
            <a:headEnd len="med" w="med" type="none"/>
            <a:tailEnd len="lg" w="lg" type="triangle"/>
          </a:ln>
        </p:spPr>
      </p:cxnSp>
      <p:cxnSp>
        <p:nvCxnSpPr>
          <p:cNvPr id="402" name="Shape 402"/>
          <p:cNvCxnSpPr/>
          <p:nvPr/>
        </p:nvCxnSpPr>
        <p:spPr>
          <a:xfrm flipH="1">
            <a:off x="17085186" y="7401622"/>
            <a:ext cx="1767067" cy="3915781"/>
          </a:xfrm>
          <a:prstGeom prst="straightConnector1">
            <a:avLst/>
          </a:prstGeom>
          <a:noFill/>
          <a:ln cap="flat" cmpd="sng" w="76200">
            <a:solidFill>
              <a:srgbClr val="262626"/>
            </a:solidFill>
            <a:prstDash val="solid"/>
            <a:bevel/>
            <a:headEnd len="med" w="med" type="none"/>
            <a:tailEnd len="lg" w="lg" type="triangle"/>
          </a:ln>
        </p:spPr>
      </p:cxnSp>
      <p:cxnSp>
        <p:nvCxnSpPr>
          <p:cNvPr id="403" name="Shape 403"/>
          <p:cNvCxnSpPr/>
          <p:nvPr/>
        </p:nvCxnSpPr>
        <p:spPr>
          <a:xfrm>
            <a:off x="15783526" y="9000759"/>
            <a:ext cx="120147" cy="2222591"/>
          </a:xfrm>
          <a:prstGeom prst="straightConnector1">
            <a:avLst/>
          </a:prstGeom>
          <a:noFill/>
          <a:ln cap="flat" cmpd="sng" w="76200">
            <a:solidFill>
              <a:srgbClr val="262626"/>
            </a:solidFill>
            <a:prstDash val="solid"/>
            <a:bevel/>
            <a:headEnd len="med" w="med" type="none"/>
            <a:tailEnd len="lg" w="lg" type="triangle"/>
          </a:ln>
        </p:spPr>
      </p:cxnSp>
      <p:cxnSp>
        <p:nvCxnSpPr>
          <p:cNvPr id="404" name="Shape 404"/>
          <p:cNvCxnSpPr/>
          <p:nvPr/>
        </p:nvCxnSpPr>
        <p:spPr>
          <a:xfrm>
            <a:off x="13109471" y="5961205"/>
            <a:ext cx="1667223" cy="5356199"/>
          </a:xfrm>
          <a:prstGeom prst="straightConnector1">
            <a:avLst/>
          </a:prstGeom>
          <a:noFill/>
          <a:ln cap="flat" cmpd="sng" w="76200">
            <a:solidFill>
              <a:srgbClr val="262626"/>
            </a:solidFill>
            <a:prstDash val="solid"/>
            <a:bevel/>
            <a:headEnd len="med" w="med" type="none"/>
            <a:tailEnd len="lg" w="lg" type="triangle"/>
          </a:ln>
        </p:spPr>
      </p:cxnSp>
      <p:sp>
        <p:nvSpPr>
          <p:cNvPr id="405" name="Shape 405"/>
          <p:cNvSpPr/>
          <p:nvPr/>
        </p:nvSpPr>
        <p:spPr>
          <a:xfrm>
            <a:off x="14819568" y="12218692"/>
            <a:ext cx="2265619"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data.csv</a:t>
            </a:r>
          </a:p>
        </p:txBody>
      </p:sp>
      <p:sp>
        <p:nvSpPr>
          <p:cNvPr id="406" name="Shape 406"/>
          <p:cNvSpPr/>
          <p:nvPr/>
        </p:nvSpPr>
        <p:spPr>
          <a:xfrm>
            <a:off x="3470494" y="5502500"/>
            <a:ext cx="2793455" cy="3387161"/>
          </a:xfrm>
          <a:prstGeom prst="roundRect">
            <a:avLst>
              <a:gd fmla="val 16667" name="adj"/>
            </a:avLst>
          </a:prstGeom>
          <a:solidFill>
            <a:srgbClr val="C6DDEA"/>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07" name="Shape 407"/>
          <p:cNvSpPr/>
          <p:nvPr/>
        </p:nvSpPr>
        <p:spPr>
          <a:xfrm>
            <a:off x="7129903" y="5808601"/>
            <a:ext cx="3944496" cy="1864615"/>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HTTP REST API request to H</a:t>
            </a:r>
            <a:r>
              <a:rPr b="0" baseline="-25000" i="0" lang="en-US" sz="3600" u="none" cap="none" strike="noStrike">
                <a:solidFill>
                  <a:srgbClr val="000000"/>
                </a:solidFill>
                <a:latin typeface="Quattrocento Sans"/>
                <a:ea typeface="Quattrocento Sans"/>
                <a:cs typeface="Quattrocento Sans"/>
                <a:sym typeface="Quattrocento Sans"/>
              </a:rPr>
              <a:t>2</a:t>
            </a:r>
            <a:r>
              <a:rPr b="0" i="0" lang="en-US" sz="3600" u="none" cap="none" strike="noStrike">
                <a:solidFill>
                  <a:srgbClr val="000000"/>
                </a:solidFill>
                <a:latin typeface="Quattrocento Sans"/>
                <a:ea typeface="Quattrocento Sans"/>
                <a:cs typeface="Quattrocento Sans"/>
                <a:sym typeface="Quattrocento Sans"/>
              </a:rPr>
              <a:t>O</a:t>
            </a:r>
          </a:p>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has HDFS path</a:t>
            </a:r>
          </a:p>
        </p:txBody>
      </p:sp>
      <p:sp>
        <p:nvSpPr>
          <p:cNvPr id="408" name="Shape 408"/>
          <p:cNvSpPr/>
          <p:nvPr/>
        </p:nvSpPr>
        <p:spPr>
          <a:xfrm rot="273937">
            <a:off x="4974684" y="5336687"/>
            <a:ext cx="8151190" cy="2035227"/>
          </a:xfrm>
          <a:custGeom>
            <a:pathLst>
              <a:path extrusionOk="0" h="120000" w="120000">
                <a:moveTo>
                  <a:pt x="0" y="120000"/>
                </a:moveTo>
                <a:cubicBezTo>
                  <a:pt x="12394" y="72508"/>
                  <a:pt x="24783" y="25017"/>
                  <a:pt x="44783" y="6961"/>
                </a:cubicBezTo>
                <a:cubicBezTo>
                  <a:pt x="64783" y="-11094"/>
                  <a:pt x="120000" y="11671"/>
                  <a:pt x="120000" y="11671"/>
                </a:cubicBezTo>
              </a:path>
            </a:pathLst>
          </a:custGeom>
          <a:noFill/>
          <a:ln cap="flat" cmpd="sng" w="76200">
            <a:solidFill>
              <a:srgbClr val="262626"/>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09" name="Shape 409"/>
          <p:cNvSpPr/>
          <p:nvPr/>
        </p:nvSpPr>
        <p:spPr>
          <a:xfrm>
            <a:off x="16774973" y="3196021"/>
            <a:ext cx="3646625"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1" i="0" lang="en-US" sz="3600" u="none" cap="none" strike="noStrike">
                <a:solidFill>
                  <a:srgbClr val="000000"/>
                </a:solidFill>
                <a:latin typeface="Quattrocento Sans"/>
                <a:ea typeface="Quattrocento Sans"/>
                <a:cs typeface="Quattrocento Sans"/>
                <a:sym typeface="Quattrocento Sans"/>
              </a:rPr>
              <a:t>H2O Cluster</a:t>
            </a:r>
          </a:p>
        </p:txBody>
      </p:sp>
      <p:sp>
        <p:nvSpPr>
          <p:cNvPr id="410" name="Shape 410"/>
          <p:cNvSpPr/>
          <p:nvPr/>
        </p:nvSpPr>
        <p:spPr>
          <a:xfrm>
            <a:off x="11360300" y="3331269"/>
            <a:ext cx="3883268" cy="1275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Initiate distributed ingest</a:t>
            </a:r>
          </a:p>
        </p:txBody>
      </p:sp>
      <p:sp>
        <p:nvSpPr>
          <p:cNvPr id="411" name="Shape 411"/>
          <p:cNvSpPr/>
          <p:nvPr/>
        </p:nvSpPr>
        <p:spPr>
          <a:xfrm>
            <a:off x="10679424" y="12081404"/>
            <a:ext cx="4193765"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1" i="0" lang="en-US" sz="3600" u="none" cap="none" strike="noStrike">
                <a:solidFill>
                  <a:srgbClr val="000000"/>
                </a:solidFill>
                <a:latin typeface="Quattrocento Sans"/>
                <a:ea typeface="Quattrocento Sans"/>
                <a:cs typeface="Quattrocento Sans"/>
                <a:sym typeface="Quattrocento Sans"/>
              </a:rPr>
              <a:t>HDFS</a:t>
            </a:r>
          </a:p>
        </p:txBody>
      </p:sp>
      <p:sp>
        <p:nvSpPr>
          <p:cNvPr id="412" name="Shape 412"/>
          <p:cNvSpPr/>
          <p:nvPr/>
        </p:nvSpPr>
        <p:spPr>
          <a:xfrm>
            <a:off x="18046656" y="11610178"/>
            <a:ext cx="3012243" cy="1275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Request data from HDFS</a:t>
            </a:r>
          </a:p>
        </p:txBody>
      </p:sp>
      <p:sp>
        <p:nvSpPr>
          <p:cNvPr id="413" name="Shape 413"/>
          <p:cNvSpPr/>
          <p:nvPr/>
        </p:nvSpPr>
        <p:spPr>
          <a:xfrm>
            <a:off x="2766805" y="2467657"/>
            <a:ext cx="4193766"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808080"/>
              </a:buClr>
              <a:buSzPct val="25000"/>
              <a:buFont typeface="Quattrocento Sans"/>
              <a:buNone/>
            </a:pPr>
            <a:r>
              <a:rPr b="1" i="0" lang="en-US" sz="5600" u="none" cap="none" strike="noStrike">
                <a:solidFill>
                  <a:srgbClr val="808080"/>
                </a:solidFill>
                <a:latin typeface="Quattrocento Sans"/>
                <a:ea typeface="Quattrocento Sans"/>
                <a:cs typeface="Quattrocento Sans"/>
                <a:sym typeface="Quattrocento Sans"/>
              </a:rPr>
              <a:t>STEP 2</a:t>
            </a:r>
          </a:p>
        </p:txBody>
      </p:sp>
      <p:cxnSp>
        <p:nvCxnSpPr>
          <p:cNvPr id="414" name="Shape 414"/>
          <p:cNvCxnSpPr/>
          <p:nvPr/>
        </p:nvCxnSpPr>
        <p:spPr>
          <a:xfrm>
            <a:off x="3470496" y="3561485"/>
            <a:ext cx="2793455" cy="0"/>
          </a:xfrm>
          <a:prstGeom prst="straightConnector1">
            <a:avLst/>
          </a:prstGeom>
          <a:noFill/>
          <a:ln cap="flat" cmpd="sng" w="114300">
            <a:solidFill>
              <a:srgbClr val="F8E805"/>
            </a:solidFill>
            <a:prstDash val="solid"/>
            <a:bevel/>
            <a:headEnd len="med" w="med" type="none"/>
            <a:tailEnd len="med" w="med" type="none"/>
          </a:ln>
        </p:spPr>
      </p:cxnSp>
      <p:sp>
        <p:nvSpPr>
          <p:cNvPr id="415" name="Shape 415"/>
          <p:cNvSpPr/>
          <p:nvPr/>
        </p:nvSpPr>
        <p:spPr>
          <a:xfrm>
            <a:off x="8197132" y="3548419"/>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16" name="Shape 416"/>
          <p:cNvSpPr/>
          <p:nvPr/>
        </p:nvSpPr>
        <p:spPr>
          <a:xfrm>
            <a:off x="8197132" y="3685537"/>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2.2</a:t>
            </a:r>
          </a:p>
        </p:txBody>
      </p:sp>
      <p:sp>
        <p:nvSpPr>
          <p:cNvPr id="417" name="Shape 417"/>
          <p:cNvSpPr/>
          <p:nvPr/>
        </p:nvSpPr>
        <p:spPr>
          <a:xfrm>
            <a:off x="12488690" y="2059833"/>
            <a:ext cx="1682052" cy="1323329"/>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18" name="Shape 418"/>
          <p:cNvSpPr/>
          <p:nvPr/>
        </p:nvSpPr>
        <p:spPr>
          <a:xfrm>
            <a:off x="12488690" y="2196950"/>
            <a:ext cx="1682052"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2.3</a:t>
            </a:r>
          </a:p>
        </p:txBody>
      </p:sp>
      <p:sp>
        <p:nvSpPr>
          <p:cNvPr id="419" name="Shape 419"/>
          <p:cNvSpPr/>
          <p:nvPr/>
        </p:nvSpPr>
        <p:spPr>
          <a:xfrm>
            <a:off x="18714940" y="10261664"/>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20" name="Shape 420"/>
          <p:cNvSpPr/>
          <p:nvPr/>
        </p:nvSpPr>
        <p:spPr>
          <a:xfrm>
            <a:off x="18714940" y="10398782"/>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2.4</a:t>
            </a:r>
          </a:p>
        </p:txBody>
      </p:sp>
      <p:sp>
        <p:nvSpPr>
          <p:cNvPr id="421" name="Shape 421"/>
          <p:cNvSpPr/>
          <p:nvPr/>
        </p:nvSpPr>
        <p:spPr>
          <a:xfrm>
            <a:off x="13193945" y="5524792"/>
            <a:ext cx="5259684" cy="872826"/>
          </a:xfrm>
          <a:custGeom>
            <a:pathLst>
              <a:path extrusionOk="0" h="120000" w="120000">
                <a:moveTo>
                  <a:pt x="0" y="41015"/>
                </a:moveTo>
                <a:cubicBezTo>
                  <a:pt x="18050" y="15727"/>
                  <a:pt x="36094" y="-9561"/>
                  <a:pt x="56094" y="3604"/>
                </a:cubicBezTo>
                <a:cubicBezTo>
                  <a:pt x="76094" y="16764"/>
                  <a:pt x="109233" y="99906"/>
                  <a:pt x="120000" y="120000"/>
                </a:cubicBezTo>
              </a:path>
            </a:pathLst>
          </a:custGeom>
          <a:noFill/>
          <a:ln cap="flat" cmpd="sng" w="762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22" name="Shape 422"/>
          <p:cNvSpPr/>
          <p:nvPr/>
        </p:nvSpPr>
        <p:spPr>
          <a:xfrm>
            <a:off x="3470496" y="4233100"/>
            <a:ext cx="2793455" cy="11734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0" i="0" lang="en-US" sz="6500" u="none" cap="none" strike="noStrike">
                <a:solidFill>
                  <a:srgbClr val="595959"/>
                </a:solidFill>
                <a:latin typeface="Quattrocento Sans"/>
                <a:ea typeface="Quattrocento Sans"/>
                <a:cs typeface="Quattrocento Sans"/>
                <a:sym typeface="Quattrocento Sans"/>
              </a:rPr>
              <a:t>Python</a:t>
            </a:r>
          </a:p>
        </p:txBody>
      </p:sp>
      <p:sp>
        <p:nvSpPr>
          <p:cNvPr id="423" name="Shape 423"/>
          <p:cNvSpPr/>
          <p:nvPr/>
        </p:nvSpPr>
        <p:spPr>
          <a:xfrm>
            <a:off x="3526192" y="7142874"/>
            <a:ext cx="2764824" cy="61468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Quattrocento Sans"/>
              <a:buNone/>
            </a:pPr>
            <a:r>
              <a:rPr b="0" i="0" lang="en-US" sz="2800" u="none" cap="none" strike="noStrike">
                <a:solidFill>
                  <a:srgbClr val="595959"/>
                </a:solidFill>
                <a:latin typeface="Quattrocento Sans"/>
                <a:ea typeface="Quattrocento Sans"/>
                <a:cs typeface="Quattrocento Sans"/>
                <a:sym typeface="Quattrocento Sans"/>
              </a:rPr>
              <a:t>h2o.import_file()</a:t>
            </a:r>
          </a:p>
        </p:txBody>
      </p:sp>
      <p:sp>
        <p:nvSpPr>
          <p:cNvPr id="424" name="Shape 424"/>
          <p:cNvSpPr/>
          <p:nvPr/>
        </p:nvSpPr>
        <p:spPr>
          <a:xfrm>
            <a:off x="3996267" y="9193992"/>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25" name="Shape 425"/>
          <p:cNvSpPr/>
          <p:nvPr/>
        </p:nvSpPr>
        <p:spPr>
          <a:xfrm>
            <a:off x="3996267" y="9331110"/>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2.1</a:t>
            </a:r>
          </a:p>
        </p:txBody>
      </p:sp>
      <p:sp>
        <p:nvSpPr>
          <p:cNvPr id="426" name="Shape 426"/>
          <p:cNvSpPr/>
          <p:nvPr/>
        </p:nvSpPr>
        <p:spPr>
          <a:xfrm>
            <a:off x="3204877" y="10642710"/>
            <a:ext cx="3335734" cy="1275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Python function call</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3962400" y="294112"/>
            <a:ext cx="16459200" cy="1389649"/>
          </a:xfrm>
          <a:prstGeom prst="rect">
            <a:avLst/>
          </a:prstGeom>
          <a:noFill/>
          <a:ln>
            <a:noFill/>
          </a:ln>
        </p:spPr>
        <p:txBody>
          <a:bodyPr anchorCtr="0" anchor="b" bIns="91425" lIns="91425" rIns="91425" tIns="91425">
            <a:noAutofit/>
          </a:bodyPr>
          <a:lstStyle/>
          <a:p>
            <a:pPr indent="0" lvl="0" marL="0" marR="0" rtl="0" algn="ctr">
              <a:lnSpc>
                <a:spcPct val="172865"/>
              </a:lnSpc>
              <a:spcBef>
                <a:spcPts val="0"/>
              </a:spcBef>
              <a:spcAft>
                <a:spcPts val="0"/>
              </a:spcAft>
              <a:buClr>
                <a:srgbClr val="000000"/>
              </a:buClr>
              <a:buSzPct val="25000"/>
              <a:buFont typeface="Calibri"/>
              <a:buNone/>
            </a:pPr>
            <a:r>
              <a:rPr b="0" i="0" lang="en-US" sz="5727" u="none" cap="none" strike="noStrike">
                <a:solidFill>
                  <a:srgbClr val="000000"/>
                </a:solidFill>
                <a:latin typeface="Calibri"/>
                <a:ea typeface="Calibri"/>
                <a:cs typeface="Calibri"/>
                <a:sym typeface="Calibri"/>
              </a:rPr>
              <a:t>Reading Data from HDFS into H2O with R</a:t>
            </a:r>
          </a:p>
        </p:txBody>
      </p:sp>
      <p:grpSp>
        <p:nvGrpSpPr>
          <p:cNvPr id="432" name="Shape 432"/>
          <p:cNvGrpSpPr/>
          <p:nvPr/>
        </p:nvGrpSpPr>
        <p:grpSpPr>
          <a:xfrm>
            <a:off x="11352095" y="4251212"/>
            <a:ext cx="9692040" cy="5620025"/>
            <a:chOff x="0" y="0"/>
            <a:chExt cx="9692037" cy="5620023"/>
          </a:xfrm>
        </p:grpSpPr>
        <p:sp>
          <p:nvSpPr>
            <p:cNvPr id="433" name="Shape 433"/>
            <p:cNvSpPr/>
            <p:nvPr/>
          </p:nvSpPr>
          <p:spPr>
            <a:xfrm>
              <a:off x="0" y="0"/>
              <a:ext cx="9692037" cy="5620023"/>
            </a:xfrm>
            <a:custGeom>
              <a:pathLst>
                <a:path extrusionOk="0" h="120000" w="120000">
                  <a:moveTo>
                    <a:pt x="10925" y="39450"/>
                  </a:moveTo>
                  <a:lnTo>
                    <a:pt x="10925" y="39450"/>
                  </a:lnTo>
                  <a:cubicBezTo>
                    <a:pt x="9529" y="25509"/>
                    <a:pt x="16707" y="12670"/>
                    <a:pt x="26961" y="10773"/>
                  </a:cubicBezTo>
                  <a:cubicBezTo>
                    <a:pt x="31116" y="10001"/>
                    <a:pt x="35340" y="11150"/>
                    <a:pt x="38955" y="14034"/>
                  </a:cubicBezTo>
                  <a:lnTo>
                    <a:pt x="38955" y="14034"/>
                  </a:lnTo>
                  <a:cubicBezTo>
                    <a:pt x="42789" y="4206"/>
                    <a:pt x="51743" y="475"/>
                    <a:pt x="58962" y="5691"/>
                  </a:cubicBezTo>
                  <a:cubicBezTo>
                    <a:pt x="60221" y="6608"/>
                    <a:pt x="61382" y="7762"/>
                    <a:pt x="62399" y="9125"/>
                  </a:cubicBezTo>
                  <a:lnTo>
                    <a:pt x="62399" y="9125"/>
                  </a:lnTo>
                  <a:cubicBezTo>
                    <a:pt x="65388" y="980"/>
                    <a:pt x="72658" y="-2326"/>
                    <a:pt x="78641" y="1734"/>
                  </a:cubicBezTo>
                  <a:cubicBezTo>
                    <a:pt x="80296" y="2860"/>
                    <a:pt x="81745" y="4490"/>
                    <a:pt x="82866" y="6491"/>
                  </a:cubicBezTo>
                  <a:lnTo>
                    <a:pt x="82866" y="6491"/>
                  </a:lnTo>
                  <a:cubicBezTo>
                    <a:pt x="87676" y="-1212"/>
                    <a:pt x="96177" y="-2163"/>
                    <a:pt x="101855" y="4368"/>
                  </a:cubicBezTo>
                  <a:cubicBezTo>
                    <a:pt x="104240" y="7112"/>
                    <a:pt x="105849" y="10895"/>
                    <a:pt x="106401" y="15072"/>
                  </a:cubicBezTo>
                  <a:lnTo>
                    <a:pt x="106401" y="15072"/>
                  </a:lnTo>
                  <a:cubicBezTo>
                    <a:pt x="114287" y="17996"/>
                    <a:pt x="118936" y="29083"/>
                    <a:pt x="116792" y="39827"/>
                  </a:cubicBezTo>
                  <a:cubicBezTo>
                    <a:pt x="116609" y="40727"/>
                    <a:pt x="116384" y="41614"/>
                    <a:pt x="116114" y="42473"/>
                  </a:cubicBezTo>
                  <a:lnTo>
                    <a:pt x="116114" y="42473"/>
                  </a:lnTo>
                  <a:cubicBezTo>
                    <a:pt x="122436" y="53670"/>
                    <a:pt x="120890" y="69717"/>
                    <a:pt x="112654" y="78315"/>
                  </a:cubicBezTo>
                  <a:cubicBezTo>
                    <a:pt x="110097" y="80995"/>
                    <a:pt x="107068" y="82724"/>
                    <a:pt x="103867" y="83351"/>
                  </a:cubicBezTo>
                  <a:cubicBezTo>
                    <a:pt x="103867" y="95395"/>
                    <a:pt x="96682" y="105159"/>
                    <a:pt x="87820" y="105159"/>
                  </a:cubicBezTo>
                  <a:cubicBezTo>
                    <a:pt x="84814" y="105159"/>
                    <a:pt x="81871" y="104010"/>
                    <a:pt x="79319" y="101852"/>
                  </a:cubicBezTo>
                  <a:lnTo>
                    <a:pt x="79319" y="101852"/>
                  </a:lnTo>
                  <a:cubicBezTo>
                    <a:pt x="76325" y="115352"/>
                    <a:pt x="65865" y="122987"/>
                    <a:pt x="55968" y="118897"/>
                  </a:cubicBezTo>
                  <a:cubicBezTo>
                    <a:pt x="51818" y="117186"/>
                    <a:pt x="48232" y="113560"/>
                    <a:pt x="45824" y="108646"/>
                  </a:cubicBezTo>
                  <a:lnTo>
                    <a:pt x="45824" y="108646"/>
                  </a:lnTo>
                  <a:cubicBezTo>
                    <a:pt x="35685" y="116959"/>
                    <a:pt x="22529" y="112486"/>
                    <a:pt x="16431" y="98650"/>
                  </a:cubicBezTo>
                  <a:cubicBezTo>
                    <a:pt x="16357" y="98476"/>
                    <a:pt x="16282" y="98302"/>
                    <a:pt x="16207" y="98128"/>
                  </a:cubicBezTo>
                  <a:lnTo>
                    <a:pt x="16207" y="98128"/>
                  </a:lnTo>
                  <a:cubicBezTo>
                    <a:pt x="9575" y="99183"/>
                    <a:pt x="3563" y="92744"/>
                    <a:pt x="2787" y="83745"/>
                  </a:cubicBezTo>
                  <a:cubicBezTo>
                    <a:pt x="2367" y="78947"/>
                    <a:pt x="3534" y="74144"/>
                    <a:pt x="5965" y="70616"/>
                  </a:cubicBezTo>
                  <a:lnTo>
                    <a:pt x="5965" y="70616"/>
                  </a:lnTo>
                  <a:cubicBezTo>
                    <a:pt x="224" y="66016"/>
                    <a:pt x="-1706" y="55921"/>
                    <a:pt x="1655" y="48066"/>
                  </a:cubicBezTo>
                  <a:cubicBezTo>
                    <a:pt x="3597" y="43535"/>
                    <a:pt x="7000" y="40541"/>
                    <a:pt x="10822" y="40001"/>
                  </a:cubicBezTo>
                  <a:close/>
                </a:path>
              </a:pathLst>
            </a:custGeom>
            <a:solidFill>
              <a:srgbClr val="CAE8F9">
                <a:alpha val="73725"/>
              </a:srgbClr>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34" name="Shape 434"/>
            <p:cNvSpPr/>
            <p:nvPr/>
          </p:nvSpPr>
          <p:spPr>
            <a:xfrm>
              <a:off x="492141" y="285772"/>
              <a:ext cx="8881141" cy="4771590"/>
            </a:xfrm>
            <a:custGeom>
              <a:pathLst>
                <a:path extrusionOk="0" h="120000" w="120000">
                  <a:moveTo>
                    <a:pt x="7666" y="77833"/>
                  </a:moveTo>
                  <a:lnTo>
                    <a:pt x="7666" y="77833"/>
                  </a:lnTo>
                  <a:cubicBezTo>
                    <a:pt x="4994" y="78144"/>
                    <a:pt x="2316" y="77233"/>
                    <a:pt x="0" y="75233"/>
                  </a:cubicBezTo>
                  <a:moveTo>
                    <a:pt x="14433" y="106316"/>
                  </a:moveTo>
                  <a:lnTo>
                    <a:pt x="14433" y="106316"/>
                  </a:lnTo>
                  <a:cubicBezTo>
                    <a:pt x="13361" y="106944"/>
                    <a:pt x="12233" y="107361"/>
                    <a:pt x="11077" y="107561"/>
                  </a:cubicBezTo>
                  <a:moveTo>
                    <a:pt x="43344" y="120000"/>
                  </a:moveTo>
                  <a:lnTo>
                    <a:pt x="43344" y="120000"/>
                  </a:lnTo>
                  <a:cubicBezTo>
                    <a:pt x="42538" y="118216"/>
                    <a:pt x="41861" y="116311"/>
                    <a:pt x="41322" y="114316"/>
                  </a:cubicBezTo>
                  <a:moveTo>
                    <a:pt x="80733" y="105833"/>
                  </a:moveTo>
                  <a:lnTo>
                    <a:pt x="80733" y="105833"/>
                  </a:lnTo>
                  <a:cubicBezTo>
                    <a:pt x="80611" y="107944"/>
                    <a:pt x="80344" y="110033"/>
                    <a:pt x="79922" y="112066"/>
                  </a:cubicBezTo>
                  <a:moveTo>
                    <a:pt x="96783" y="67311"/>
                  </a:moveTo>
                  <a:lnTo>
                    <a:pt x="96783" y="67311"/>
                  </a:lnTo>
                  <a:cubicBezTo>
                    <a:pt x="102805" y="71611"/>
                    <a:pt x="106627" y="80577"/>
                    <a:pt x="106627" y="90405"/>
                  </a:cubicBezTo>
                  <a:moveTo>
                    <a:pt x="120000" y="42494"/>
                  </a:moveTo>
                  <a:lnTo>
                    <a:pt x="120000" y="42494"/>
                  </a:lnTo>
                  <a:cubicBezTo>
                    <a:pt x="119016" y="45866"/>
                    <a:pt x="117516" y="48855"/>
                    <a:pt x="115616" y="51233"/>
                  </a:cubicBezTo>
                  <a:moveTo>
                    <a:pt x="109483" y="10077"/>
                  </a:moveTo>
                  <a:lnTo>
                    <a:pt x="109483" y="10077"/>
                  </a:lnTo>
                  <a:cubicBezTo>
                    <a:pt x="109650" y="11438"/>
                    <a:pt x="109727" y="12816"/>
                    <a:pt x="109716" y="14200"/>
                  </a:cubicBezTo>
                  <a:moveTo>
                    <a:pt x="81488" y="5261"/>
                  </a:moveTo>
                  <a:lnTo>
                    <a:pt x="81488" y="5261"/>
                  </a:lnTo>
                  <a:cubicBezTo>
                    <a:pt x="82061" y="3361"/>
                    <a:pt x="82816" y="1588"/>
                    <a:pt x="83738" y="0"/>
                  </a:cubicBezTo>
                  <a:moveTo>
                    <a:pt x="60488" y="7772"/>
                  </a:moveTo>
                  <a:lnTo>
                    <a:pt x="60488" y="7772"/>
                  </a:lnTo>
                  <a:cubicBezTo>
                    <a:pt x="60722" y="6194"/>
                    <a:pt x="61088" y="4672"/>
                    <a:pt x="61577" y="3233"/>
                  </a:cubicBezTo>
                  <a:moveTo>
                    <a:pt x="35844" y="9311"/>
                  </a:moveTo>
                  <a:lnTo>
                    <a:pt x="35844" y="9311"/>
                  </a:lnTo>
                  <a:cubicBezTo>
                    <a:pt x="37272" y="10538"/>
                    <a:pt x="38594" y="12016"/>
                    <a:pt x="39777" y="13716"/>
                  </a:cubicBezTo>
                  <a:moveTo>
                    <a:pt x="5955" y="43916"/>
                  </a:moveTo>
                  <a:lnTo>
                    <a:pt x="5955" y="43916"/>
                  </a:lnTo>
                  <a:cubicBezTo>
                    <a:pt x="5644" y="42400"/>
                    <a:pt x="5411" y="40850"/>
                    <a:pt x="5266" y="39283"/>
                  </a:cubicBezTo>
                </a:path>
              </a:pathLst>
            </a:custGeom>
            <a:noFill/>
            <a:ln cap="flat" cmpd="sng" w="12700">
              <a:solidFill>
                <a:srgbClr val="043579"/>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grpSp>
      <p:grpSp>
        <p:nvGrpSpPr>
          <p:cNvPr id="435" name="Shape 435"/>
          <p:cNvGrpSpPr/>
          <p:nvPr/>
        </p:nvGrpSpPr>
        <p:grpSpPr>
          <a:xfrm>
            <a:off x="13109471" y="5200256"/>
            <a:ext cx="3237730" cy="1521899"/>
            <a:chOff x="0" y="0"/>
            <a:chExt cx="3237728" cy="1521897"/>
          </a:xfrm>
        </p:grpSpPr>
        <p:sp>
          <p:nvSpPr>
            <p:cNvPr id="436" name="Shape 436"/>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437" name="Shape 437"/>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grpSp>
        <p:nvGrpSpPr>
          <p:cNvPr id="438" name="Shape 438"/>
          <p:cNvGrpSpPr/>
          <p:nvPr/>
        </p:nvGrpSpPr>
        <p:grpSpPr>
          <a:xfrm>
            <a:off x="17542945" y="5808600"/>
            <a:ext cx="3237730" cy="1521899"/>
            <a:chOff x="0" y="0"/>
            <a:chExt cx="3237728" cy="1521897"/>
          </a:xfrm>
        </p:grpSpPr>
        <p:sp>
          <p:nvSpPr>
            <p:cNvPr id="439" name="Shape 439"/>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440" name="Shape 440"/>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grpSp>
        <p:nvGrpSpPr>
          <p:cNvPr id="441" name="Shape 441"/>
          <p:cNvGrpSpPr/>
          <p:nvPr/>
        </p:nvGrpSpPr>
        <p:grpSpPr>
          <a:xfrm>
            <a:off x="14174543" y="7407734"/>
            <a:ext cx="3237730" cy="1521899"/>
            <a:chOff x="0" y="0"/>
            <a:chExt cx="3237728" cy="1521897"/>
          </a:xfrm>
        </p:grpSpPr>
        <p:sp>
          <p:nvSpPr>
            <p:cNvPr id="442" name="Shape 442"/>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443" name="Shape 443"/>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cxnSp>
        <p:nvCxnSpPr>
          <p:cNvPr id="444" name="Shape 444"/>
          <p:cNvCxnSpPr/>
          <p:nvPr/>
        </p:nvCxnSpPr>
        <p:spPr>
          <a:xfrm>
            <a:off x="13152126" y="5842469"/>
            <a:ext cx="2666939" cy="1980733"/>
          </a:xfrm>
          <a:prstGeom prst="straightConnector1">
            <a:avLst/>
          </a:prstGeom>
          <a:noFill/>
          <a:ln cap="flat" cmpd="sng" w="76200">
            <a:solidFill>
              <a:srgbClr val="262626"/>
            </a:solidFill>
            <a:prstDash val="solid"/>
            <a:bevel/>
            <a:headEnd len="lg" w="lg" type="triangle"/>
            <a:tailEnd len="med" w="med" type="none"/>
          </a:ln>
        </p:spPr>
      </p:cxnSp>
      <p:sp>
        <p:nvSpPr>
          <p:cNvPr id="445" name="Shape 445"/>
          <p:cNvSpPr/>
          <p:nvPr/>
        </p:nvSpPr>
        <p:spPr>
          <a:xfrm>
            <a:off x="3470494" y="5502500"/>
            <a:ext cx="2793455" cy="3387161"/>
          </a:xfrm>
          <a:prstGeom prst="roundRect">
            <a:avLst>
              <a:gd fmla="val 16667" name="adj"/>
            </a:avLst>
          </a:prstGeom>
          <a:solidFill>
            <a:srgbClr val="C6DDEA"/>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46" name="Shape 446"/>
          <p:cNvSpPr/>
          <p:nvPr/>
        </p:nvSpPr>
        <p:spPr>
          <a:xfrm>
            <a:off x="3470496" y="4233100"/>
            <a:ext cx="2793455" cy="1160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0" i="0" lang="en-US" sz="6400" u="none" cap="none" strike="noStrike">
                <a:solidFill>
                  <a:srgbClr val="595959"/>
                </a:solidFill>
                <a:latin typeface="Quattrocento Sans"/>
                <a:ea typeface="Quattrocento Sans"/>
                <a:cs typeface="Quattrocento Sans"/>
                <a:sym typeface="Quattrocento Sans"/>
              </a:rPr>
              <a:t>Python</a:t>
            </a:r>
          </a:p>
        </p:txBody>
      </p:sp>
      <p:sp>
        <p:nvSpPr>
          <p:cNvPr id="447" name="Shape 447"/>
          <p:cNvSpPr/>
          <p:nvPr/>
        </p:nvSpPr>
        <p:spPr>
          <a:xfrm>
            <a:off x="10679424" y="12081404"/>
            <a:ext cx="4193765"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1" i="0" lang="en-US" sz="3600" u="none" cap="none" strike="noStrike">
                <a:solidFill>
                  <a:srgbClr val="000000"/>
                </a:solidFill>
                <a:latin typeface="Quattrocento Sans"/>
                <a:ea typeface="Quattrocento Sans"/>
                <a:cs typeface="Quattrocento Sans"/>
                <a:sym typeface="Quattrocento Sans"/>
              </a:rPr>
              <a:t>HDFS</a:t>
            </a:r>
          </a:p>
        </p:txBody>
      </p:sp>
      <p:sp>
        <p:nvSpPr>
          <p:cNvPr id="448" name="Shape 448"/>
          <p:cNvSpPr/>
          <p:nvPr/>
        </p:nvSpPr>
        <p:spPr>
          <a:xfrm>
            <a:off x="2766805" y="2467657"/>
            <a:ext cx="4193766"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808080"/>
              </a:buClr>
              <a:buSzPct val="25000"/>
              <a:buFont typeface="Quattrocento Sans"/>
              <a:buNone/>
            </a:pPr>
            <a:r>
              <a:rPr b="1" i="0" lang="en-US" sz="5600" u="none" cap="none" strike="noStrike">
                <a:solidFill>
                  <a:srgbClr val="808080"/>
                </a:solidFill>
                <a:latin typeface="Quattrocento Sans"/>
                <a:ea typeface="Quattrocento Sans"/>
                <a:cs typeface="Quattrocento Sans"/>
                <a:sym typeface="Quattrocento Sans"/>
              </a:rPr>
              <a:t>STEP 3</a:t>
            </a:r>
          </a:p>
        </p:txBody>
      </p:sp>
      <p:cxnSp>
        <p:nvCxnSpPr>
          <p:cNvPr id="449" name="Shape 449"/>
          <p:cNvCxnSpPr/>
          <p:nvPr/>
        </p:nvCxnSpPr>
        <p:spPr>
          <a:xfrm>
            <a:off x="3470496" y="3561485"/>
            <a:ext cx="2793455" cy="0"/>
          </a:xfrm>
          <a:prstGeom prst="straightConnector1">
            <a:avLst/>
          </a:prstGeom>
          <a:noFill/>
          <a:ln cap="flat" cmpd="sng" w="114300">
            <a:solidFill>
              <a:srgbClr val="F8E805"/>
            </a:solidFill>
            <a:prstDash val="solid"/>
            <a:bevel/>
            <a:headEnd len="med" w="med" type="none"/>
            <a:tailEnd len="med" w="med" type="none"/>
          </a:ln>
        </p:spPr>
      </p:cxnSp>
      <p:sp>
        <p:nvSpPr>
          <p:cNvPr id="450" name="Shape 450"/>
          <p:cNvSpPr/>
          <p:nvPr/>
        </p:nvSpPr>
        <p:spPr>
          <a:xfrm>
            <a:off x="13299081" y="5383960"/>
            <a:ext cx="5175183" cy="1022626"/>
          </a:xfrm>
          <a:custGeom>
            <a:pathLst>
              <a:path extrusionOk="0" h="120000" w="120000">
                <a:moveTo>
                  <a:pt x="0" y="41015"/>
                </a:moveTo>
                <a:cubicBezTo>
                  <a:pt x="18050" y="15727"/>
                  <a:pt x="36094" y="-9561"/>
                  <a:pt x="56094" y="3604"/>
                </a:cubicBezTo>
                <a:cubicBezTo>
                  <a:pt x="76094" y="16764"/>
                  <a:pt x="109233" y="99906"/>
                  <a:pt x="120000" y="120000"/>
                </a:cubicBezTo>
              </a:path>
            </a:pathLst>
          </a:custGeom>
          <a:noFill/>
          <a:ln cap="flat" cmpd="sng" w="762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51" name="Shape 451"/>
          <p:cNvSpPr/>
          <p:nvPr/>
        </p:nvSpPr>
        <p:spPr>
          <a:xfrm>
            <a:off x="4404510" y="6727725"/>
            <a:ext cx="887340" cy="892708"/>
          </a:xfrm>
          <a:prstGeom prst="ellipse">
            <a:avLst/>
          </a:prstGeom>
          <a:solidFill>
            <a:srgbClr val="FFE066"/>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52" name="Shape 452"/>
          <p:cNvSpPr/>
          <p:nvPr/>
        </p:nvSpPr>
        <p:spPr>
          <a:xfrm>
            <a:off x="3470496" y="7620434"/>
            <a:ext cx="2793455" cy="1287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0" i="0" lang="en-US" sz="2400" u="none" cap="none" strike="noStrike">
                <a:solidFill>
                  <a:srgbClr val="595959"/>
                </a:solidFill>
                <a:latin typeface="Quattrocento Sans"/>
                <a:ea typeface="Quattrocento Sans"/>
                <a:cs typeface="Quattrocento Sans"/>
                <a:sym typeface="Quattrocento Sans"/>
              </a:rPr>
              <a:t>Cluster IP</a:t>
            </a:r>
          </a:p>
          <a:p>
            <a:pPr indent="0" lvl="0" marL="0" marR="0" rtl="0" algn="ctr">
              <a:lnSpc>
                <a:spcPct val="100000"/>
              </a:lnSpc>
              <a:spcBef>
                <a:spcPts val="0"/>
              </a:spcBef>
              <a:spcAft>
                <a:spcPts val="0"/>
              </a:spcAft>
              <a:buClr>
                <a:srgbClr val="595959"/>
              </a:buClr>
              <a:buSzPct val="25000"/>
              <a:buFont typeface="Quattrocento Sans"/>
              <a:buNone/>
            </a:pPr>
            <a:r>
              <a:rPr b="0" i="0" lang="en-US" sz="2400" u="none" cap="none" strike="noStrike">
                <a:solidFill>
                  <a:srgbClr val="595959"/>
                </a:solidFill>
                <a:latin typeface="Quattrocento Sans"/>
                <a:ea typeface="Quattrocento Sans"/>
                <a:cs typeface="Quattrocento Sans"/>
                <a:sym typeface="Quattrocento Sans"/>
              </a:rPr>
              <a:t>Cluster Port</a:t>
            </a:r>
          </a:p>
          <a:p>
            <a:pPr indent="0" lvl="0" marL="0" marR="0" rtl="0" algn="ctr">
              <a:lnSpc>
                <a:spcPct val="100000"/>
              </a:lnSpc>
              <a:spcBef>
                <a:spcPts val="0"/>
              </a:spcBef>
              <a:spcAft>
                <a:spcPts val="0"/>
              </a:spcAft>
              <a:buClr>
                <a:srgbClr val="595959"/>
              </a:buClr>
              <a:buSzPct val="25000"/>
              <a:buFont typeface="Quattrocento Sans"/>
              <a:buNone/>
            </a:pPr>
            <a:r>
              <a:rPr b="0" i="0" lang="en-US" sz="2400" u="none" cap="none" strike="noStrike">
                <a:solidFill>
                  <a:srgbClr val="595959"/>
                </a:solidFill>
                <a:latin typeface="Quattrocento Sans"/>
                <a:ea typeface="Quattrocento Sans"/>
                <a:cs typeface="Quattrocento Sans"/>
                <a:sym typeface="Quattrocento Sans"/>
              </a:rPr>
              <a:t>Pointer to Data</a:t>
            </a:r>
          </a:p>
        </p:txBody>
      </p:sp>
      <p:sp>
        <p:nvSpPr>
          <p:cNvPr id="453" name="Shape 453"/>
          <p:cNvSpPr/>
          <p:nvPr/>
        </p:nvSpPr>
        <p:spPr>
          <a:xfrm>
            <a:off x="7214570" y="5698837"/>
            <a:ext cx="3718854" cy="2367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Return pointer to data in REST API JSON Response</a:t>
            </a:r>
          </a:p>
        </p:txBody>
      </p:sp>
      <p:sp>
        <p:nvSpPr>
          <p:cNvPr id="454" name="Shape 454"/>
          <p:cNvSpPr/>
          <p:nvPr/>
        </p:nvSpPr>
        <p:spPr>
          <a:xfrm>
            <a:off x="17925490" y="11787984"/>
            <a:ext cx="3318702" cy="1275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HDFS provides data</a:t>
            </a:r>
          </a:p>
        </p:txBody>
      </p:sp>
      <p:sp>
        <p:nvSpPr>
          <p:cNvPr id="455" name="Shape 455"/>
          <p:cNvSpPr/>
          <p:nvPr/>
        </p:nvSpPr>
        <p:spPr>
          <a:xfrm>
            <a:off x="8194471" y="3544203"/>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56" name="Shape 456"/>
          <p:cNvSpPr/>
          <p:nvPr/>
        </p:nvSpPr>
        <p:spPr>
          <a:xfrm>
            <a:off x="8194471" y="3681321"/>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3.3</a:t>
            </a:r>
          </a:p>
        </p:txBody>
      </p:sp>
      <p:sp>
        <p:nvSpPr>
          <p:cNvPr id="457" name="Shape 457"/>
          <p:cNvSpPr/>
          <p:nvPr/>
        </p:nvSpPr>
        <p:spPr>
          <a:xfrm>
            <a:off x="3995246" y="9194659"/>
            <a:ext cx="1682052"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58" name="Shape 458"/>
          <p:cNvSpPr/>
          <p:nvPr/>
        </p:nvSpPr>
        <p:spPr>
          <a:xfrm>
            <a:off x="3995246" y="9331777"/>
            <a:ext cx="1682052"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3.4</a:t>
            </a:r>
          </a:p>
        </p:txBody>
      </p:sp>
      <p:sp>
        <p:nvSpPr>
          <p:cNvPr id="459" name="Shape 459"/>
          <p:cNvSpPr/>
          <p:nvPr/>
        </p:nvSpPr>
        <p:spPr>
          <a:xfrm>
            <a:off x="18714940" y="10260485"/>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60" name="Shape 460"/>
          <p:cNvSpPr/>
          <p:nvPr/>
        </p:nvSpPr>
        <p:spPr>
          <a:xfrm>
            <a:off x="18714940" y="10397603"/>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3.1</a:t>
            </a:r>
          </a:p>
        </p:txBody>
      </p:sp>
      <p:sp>
        <p:nvSpPr>
          <p:cNvPr id="461" name="Shape 461"/>
          <p:cNvSpPr/>
          <p:nvPr/>
        </p:nvSpPr>
        <p:spPr>
          <a:xfrm>
            <a:off x="3048000" y="10604568"/>
            <a:ext cx="3589867" cy="18211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h2o_df object created in Python</a:t>
            </a:r>
          </a:p>
        </p:txBody>
      </p:sp>
      <p:sp>
        <p:nvSpPr>
          <p:cNvPr id="462" name="Shape 462"/>
          <p:cNvSpPr/>
          <p:nvPr/>
        </p:nvSpPr>
        <p:spPr>
          <a:xfrm>
            <a:off x="15205214" y="9000757"/>
            <a:ext cx="1265987" cy="2563003"/>
          </a:xfrm>
          <a:custGeom>
            <a:pathLst>
              <a:path extrusionOk="0" h="120000" w="120000">
                <a:moveTo>
                  <a:pt x="0" y="29638"/>
                </a:moveTo>
                <a:lnTo>
                  <a:pt x="60000" y="0"/>
                </a:lnTo>
                <a:lnTo>
                  <a:pt x="120000" y="29638"/>
                </a:lnTo>
                <a:lnTo>
                  <a:pt x="90000" y="29638"/>
                </a:lnTo>
                <a:lnTo>
                  <a:pt x="90000" y="120000"/>
                </a:lnTo>
                <a:lnTo>
                  <a:pt x="30000" y="120000"/>
                </a:lnTo>
                <a:lnTo>
                  <a:pt x="30000" y="29638"/>
                </a:lnTo>
                <a:close/>
              </a:path>
            </a:pathLst>
          </a:custGeom>
          <a:solidFill>
            <a:srgbClr val="404040"/>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63" name="Shape 463"/>
          <p:cNvSpPr/>
          <p:nvPr/>
        </p:nvSpPr>
        <p:spPr>
          <a:xfrm rot="-1813828">
            <a:off x="13139283" y="5692828"/>
            <a:ext cx="1333301" cy="6179710"/>
          </a:xfrm>
          <a:custGeom>
            <a:pathLst>
              <a:path extrusionOk="0" h="120000" w="120000">
                <a:moveTo>
                  <a:pt x="0" y="120000"/>
                </a:moveTo>
                <a:lnTo>
                  <a:pt x="0" y="14166"/>
                </a:lnTo>
                <a:cubicBezTo>
                  <a:pt x="0" y="7911"/>
                  <a:pt x="23505" y="2838"/>
                  <a:pt x="52500" y="2838"/>
                </a:cubicBezTo>
                <a:lnTo>
                  <a:pt x="86311" y="2838"/>
                </a:lnTo>
                <a:lnTo>
                  <a:pt x="86311" y="0"/>
                </a:lnTo>
                <a:lnTo>
                  <a:pt x="120000" y="8150"/>
                </a:lnTo>
                <a:lnTo>
                  <a:pt x="86311" y="16305"/>
                </a:lnTo>
                <a:lnTo>
                  <a:pt x="86311" y="13466"/>
                </a:lnTo>
                <a:lnTo>
                  <a:pt x="52500" y="13466"/>
                </a:lnTo>
                <a:cubicBezTo>
                  <a:pt x="50711" y="13466"/>
                  <a:pt x="49261" y="13777"/>
                  <a:pt x="49261" y="14166"/>
                </a:cubicBezTo>
                <a:lnTo>
                  <a:pt x="49261" y="120000"/>
                </a:lnTo>
                <a:close/>
              </a:path>
            </a:pathLst>
          </a:custGeom>
          <a:solidFill>
            <a:srgbClr val="404040"/>
          </a:solidFill>
          <a:ln cap="flat" cmpd="sng" w="12700">
            <a:solidFill>
              <a:srgbClr val="00000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64" name="Shape 464"/>
          <p:cNvSpPr/>
          <p:nvPr/>
        </p:nvSpPr>
        <p:spPr>
          <a:xfrm rot="1150884">
            <a:off x="17055974" y="7236941"/>
            <a:ext cx="1265987" cy="4528351"/>
          </a:xfrm>
          <a:custGeom>
            <a:pathLst>
              <a:path extrusionOk="0" h="120000" w="120000">
                <a:moveTo>
                  <a:pt x="0" y="16772"/>
                </a:moveTo>
                <a:lnTo>
                  <a:pt x="60000" y="0"/>
                </a:lnTo>
                <a:lnTo>
                  <a:pt x="120000" y="16772"/>
                </a:lnTo>
                <a:lnTo>
                  <a:pt x="90000" y="16772"/>
                </a:lnTo>
                <a:lnTo>
                  <a:pt x="90000" y="120000"/>
                </a:lnTo>
                <a:lnTo>
                  <a:pt x="30000" y="120000"/>
                </a:lnTo>
                <a:lnTo>
                  <a:pt x="30000" y="16772"/>
                </a:lnTo>
                <a:close/>
              </a:path>
            </a:pathLst>
          </a:custGeom>
          <a:solidFill>
            <a:srgbClr val="404040"/>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grpSp>
        <p:nvGrpSpPr>
          <p:cNvPr id="465" name="Shape 465"/>
          <p:cNvGrpSpPr/>
          <p:nvPr/>
        </p:nvGrpSpPr>
        <p:grpSpPr>
          <a:xfrm>
            <a:off x="14067146" y="11223349"/>
            <a:ext cx="3673051" cy="2154059"/>
            <a:chOff x="0" y="0"/>
            <a:chExt cx="3673049" cy="2154056"/>
          </a:xfrm>
        </p:grpSpPr>
        <p:grpSp>
          <p:nvGrpSpPr>
            <p:cNvPr id="466" name="Shape 466"/>
            <p:cNvGrpSpPr/>
            <p:nvPr/>
          </p:nvGrpSpPr>
          <p:grpSpPr>
            <a:xfrm>
              <a:off x="0" y="0"/>
              <a:ext cx="3673049" cy="2154056"/>
              <a:chOff x="0" y="0"/>
              <a:chExt cx="3673048" cy="2154055"/>
            </a:xfrm>
          </p:grpSpPr>
          <p:sp>
            <p:nvSpPr>
              <p:cNvPr id="467" name="Shape 467"/>
              <p:cNvSpPr/>
              <p:nvPr/>
            </p:nvSpPr>
            <p:spPr>
              <a:xfrm>
                <a:off x="0" y="0"/>
                <a:ext cx="3673048" cy="2154055"/>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solidFill>
                <a:srgbClr val="808080"/>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68" name="Shape 468"/>
              <p:cNvSpPr/>
              <p:nvPr/>
            </p:nvSpPr>
            <p:spPr>
              <a:xfrm>
                <a:off x="0" y="0"/>
                <a:ext cx="3673048" cy="2154055"/>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grpSp>
        <p:sp>
          <p:nvSpPr>
            <p:cNvPr id="469" name="Shape 469"/>
            <p:cNvSpPr/>
            <p:nvPr/>
          </p:nvSpPr>
          <p:spPr>
            <a:xfrm>
              <a:off x="752418" y="995342"/>
              <a:ext cx="2265619"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data.csv</a:t>
              </a:r>
            </a:p>
          </p:txBody>
        </p:sp>
      </p:grpSp>
      <p:sp>
        <p:nvSpPr>
          <p:cNvPr id="470" name="Shape 470"/>
          <p:cNvSpPr/>
          <p:nvPr/>
        </p:nvSpPr>
        <p:spPr>
          <a:xfrm>
            <a:off x="5249114" y="5200257"/>
            <a:ext cx="7860358" cy="1836423"/>
          </a:xfrm>
          <a:custGeom>
            <a:pathLst>
              <a:path extrusionOk="0" h="120000" w="120000">
                <a:moveTo>
                  <a:pt x="120000" y="38298"/>
                </a:moveTo>
                <a:cubicBezTo>
                  <a:pt x="108766" y="23252"/>
                  <a:pt x="97533" y="8212"/>
                  <a:pt x="83950" y="4097"/>
                </a:cubicBezTo>
                <a:cubicBezTo>
                  <a:pt x="70372" y="-23"/>
                  <a:pt x="52511" y="-5721"/>
                  <a:pt x="38516" y="13596"/>
                </a:cubicBezTo>
                <a:cubicBezTo>
                  <a:pt x="24527" y="32914"/>
                  <a:pt x="3127" y="113981"/>
                  <a:pt x="0" y="119999"/>
                </a:cubicBezTo>
              </a:path>
            </a:pathLst>
          </a:custGeom>
          <a:noFill/>
          <a:ln cap="flat" cmpd="sng" w="76200">
            <a:solidFill>
              <a:srgbClr val="262626"/>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1" name="Shape 471"/>
          <p:cNvSpPr/>
          <p:nvPr/>
        </p:nvSpPr>
        <p:spPr>
          <a:xfrm>
            <a:off x="3962400" y="5893271"/>
            <a:ext cx="1593969" cy="7289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h2o_df</a:t>
            </a:r>
          </a:p>
        </p:txBody>
      </p:sp>
      <p:sp>
        <p:nvSpPr>
          <p:cNvPr id="472" name="Shape 472"/>
          <p:cNvSpPr/>
          <p:nvPr/>
        </p:nvSpPr>
        <p:spPr>
          <a:xfrm>
            <a:off x="15261868" y="5994051"/>
            <a:ext cx="760582"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3" name="Shape 473"/>
          <p:cNvSpPr/>
          <p:nvPr/>
        </p:nvSpPr>
        <p:spPr>
          <a:xfrm>
            <a:off x="15261868" y="6134346"/>
            <a:ext cx="760582"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4" name="Shape 474"/>
          <p:cNvSpPr/>
          <p:nvPr/>
        </p:nvSpPr>
        <p:spPr>
          <a:xfrm>
            <a:off x="15019865" y="5534478"/>
            <a:ext cx="3829649" cy="3101521"/>
          </a:xfrm>
          <a:prstGeom prst="roundRect">
            <a:avLst>
              <a:gd fmla="val 16667" name="adj"/>
            </a:avLst>
          </a:prstGeom>
          <a:solidFill>
            <a:srgbClr val="BF9900">
              <a:alpha val="20000"/>
            </a:srgbClr>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5" name="Shape 475"/>
          <p:cNvSpPr/>
          <p:nvPr/>
        </p:nvSpPr>
        <p:spPr>
          <a:xfrm>
            <a:off x="16135092" y="6325880"/>
            <a:ext cx="1329661" cy="1080262"/>
          </a:xfrm>
          <a:prstGeom prst="rect">
            <a:avLst/>
          </a:prstGeom>
          <a:solidFill>
            <a:srgbClr val="FFFFFF">
              <a:alpha val="49803"/>
            </a:srgbClr>
          </a:solid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2800" u="none" cap="none" strike="noStrike">
                <a:solidFill>
                  <a:srgbClr val="000000"/>
                </a:solidFill>
                <a:latin typeface="Quattrocento Sans"/>
                <a:ea typeface="Quattrocento Sans"/>
                <a:cs typeface="Quattrocento Sans"/>
                <a:sym typeface="Quattrocento Sans"/>
              </a:rPr>
              <a:t>H</a:t>
            </a:r>
            <a:r>
              <a:rPr b="0" baseline="-25000" i="0" lang="en-US" sz="2800" u="none" cap="none" strike="noStrike">
                <a:solidFill>
                  <a:srgbClr val="000000"/>
                </a:solidFill>
                <a:latin typeface="Quattrocento Sans"/>
                <a:ea typeface="Quattrocento Sans"/>
                <a:cs typeface="Quattrocento Sans"/>
                <a:sym typeface="Quattrocento Sans"/>
              </a:rPr>
              <a:t>2</a:t>
            </a:r>
            <a:r>
              <a:rPr b="0" i="0" lang="en-US" sz="2800" u="none" cap="none" strike="noStrike">
                <a:solidFill>
                  <a:srgbClr val="000000"/>
                </a:solidFill>
                <a:latin typeface="Quattrocento Sans"/>
                <a:ea typeface="Quattrocento Sans"/>
                <a:cs typeface="Quattrocento Sans"/>
                <a:sym typeface="Quattrocento Sans"/>
              </a:rPr>
              <a:t>O</a:t>
            </a:r>
          </a:p>
          <a:p>
            <a:pPr indent="0" lvl="0" marL="0" marR="0" rtl="0" algn="ctr">
              <a:lnSpc>
                <a:spcPct val="100000"/>
              </a:lnSpc>
              <a:spcBef>
                <a:spcPts val="0"/>
              </a:spcBef>
              <a:spcAft>
                <a:spcPts val="0"/>
              </a:spcAft>
              <a:buClr>
                <a:srgbClr val="000000"/>
              </a:buClr>
              <a:buSzPct val="25000"/>
              <a:buFont typeface="Quattrocento Sans"/>
              <a:buNone/>
            </a:pPr>
            <a:r>
              <a:rPr b="0" i="0" lang="en-US" sz="2800" u="none" cap="none" strike="noStrike">
                <a:solidFill>
                  <a:srgbClr val="000000"/>
                </a:solidFill>
                <a:latin typeface="Quattrocento Sans"/>
                <a:ea typeface="Quattrocento Sans"/>
                <a:cs typeface="Quattrocento Sans"/>
                <a:sym typeface="Quattrocento Sans"/>
              </a:rPr>
              <a:t>Frame</a:t>
            </a:r>
          </a:p>
        </p:txBody>
      </p:sp>
      <p:sp>
        <p:nvSpPr>
          <p:cNvPr id="476" name="Shape 476"/>
          <p:cNvSpPr/>
          <p:nvPr/>
        </p:nvSpPr>
        <p:spPr>
          <a:xfrm>
            <a:off x="17884587" y="6423300"/>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7" name="Shape 477"/>
          <p:cNvSpPr/>
          <p:nvPr/>
        </p:nvSpPr>
        <p:spPr>
          <a:xfrm>
            <a:off x="17884587" y="6563592"/>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8" name="Shape 478"/>
          <p:cNvSpPr/>
          <p:nvPr/>
        </p:nvSpPr>
        <p:spPr>
          <a:xfrm>
            <a:off x="16432709" y="8009872"/>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9" name="Shape 479"/>
          <p:cNvSpPr/>
          <p:nvPr/>
        </p:nvSpPr>
        <p:spPr>
          <a:xfrm>
            <a:off x="16432709" y="8150167"/>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80" name="Shape 480"/>
          <p:cNvSpPr/>
          <p:nvPr/>
        </p:nvSpPr>
        <p:spPr>
          <a:xfrm>
            <a:off x="15262145" y="5857698"/>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81" name="Shape 481"/>
          <p:cNvSpPr/>
          <p:nvPr/>
        </p:nvSpPr>
        <p:spPr>
          <a:xfrm>
            <a:off x="15262145" y="5715853"/>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82" name="Shape 482"/>
          <p:cNvSpPr/>
          <p:nvPr/>
        </p:nvSpPr>
        <p:spPr>
          <a:xfrm>
            <a:off x="17884587" y="6285639"/>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83" name="Shape 483"/>
          <p:cNvSpPr/>
          <p:nvPr/>
        </p:nvSpPr>
        <p:spPr>
          <a:xfrm>
            <a:off x="17884587" y="6705439"/>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84" name="Shape 484"/>
          <p:cNvSpPr/>
          <p:nvPr/>
        </p:nvSpPr>
        <p:spPr>
          <a:xfrm>
            <a:off x="16432709" y="7868028"/>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85" name="Shape 485"/>
          <p:cNvSpPr/>
          <p:nvPr/>
        </p:nvSpPr>
        <p:spPr>
          <a:xfrm>
            <a:off x="16432709" y="8292014"/>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86" name="Shape 486"/>
          <p:cNvSpPr/>
          <p:nvPr/>
        </p:nvSpPr>
        <p:spPr>
          <a:xfrm>
            <a:off x="12492493" y="2067563"/>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87" name="Shape 487"/>
          <p:cNvSpPr/>
          <p:nvPr/>
        </p:nvSpPr>
        <p:spPr>
          <a:xfrm>
            <a:off x="12492493" y="2204682"/>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3.2</a:t>
            </a:r>
          </a:p>
        </p:txBody>
      </p:sp>
      <p:sp>
        <p:nvSpPr>
          <p:cNvPr id="488" name="Shape 488"/>
          <p:cNvSpPr/>
          <p:nvPr/>
        </p:nvSpPr>
        <p:spPr>
          <a:xfrm>
            <a:off x="11543292" y="3335792"/>
            <a:ext cx="3718854" cy="1318515"/>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Distributed H</a:t>
            </a:r>
            <a:r>
              <a:rPr b="0" baseline="-25000" i="0" lang="en-US" sz="3600" u="none" cap="none" strike="noStrike">
                <a:solidFill>
                  <a:srgbClr val="000000"/>
                </a:solidFill>
                <a:latin typeface="Quattrocento Sans"/>
                <a:ea typeface="Quattrocento Sans"/>
                <a:cs typeface="Quattrocento Sans"/>
                <a:sym typeface="Quattrocento Sans"/>
              </a:rPr>
              <a:t>2</a:t>
            </a:r>
            <a:r>
              <a:rPr b="0" i="0" lang="en-US" sz="3600" u="none" cap="none" strike="noStrike">
                <a:solidFill>
                  <a:srgbClr val="000000"/>
                </a:solidFill>
                <a:latin typeface="Quattrocento Sans"/>
                <a:ea typeface="Quattrocento Sans"/>
                <a:cs typeface="Quattrocento Sans"/>
                <a:sym typeface="Quattrocento Sans"/>
              </a:rPr>
              <a:t>O</a:t>
            </a:r>
          </a:p>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Frame in DKV</a:t>
            </a:r>
          </a:p>
        </p:txBody>
      </p:sp>
      <p:sp>
        <p:nvSpPr>
          <p:cNvPr id="489" name="Shape 489"/>
          <p:cNvSpPr/>
          <p:nvPr/>
        </p:nvSpPr>
        <p:spPr>
          <a:xfrm>
            <a:off x="16774973" y="3196021"/>
            <a:ext cx="3646625"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1" i="0" lang="en-US" sz="3600" u="none" cap="none" strike="noStrike">
                <a:solidFill>
                  <a:srgbClr val="000000"/>
                </a:solidFill>
                <a:latin typeface="Quattrocento Sans"/>
                <a:ea typeface="Quattrocento Sans"/>
                <a:cs typeface="Quattrocento Sans"/>
                <a:sym typeface="Quattrocento Sans"/>
              </a:rPr>
              <a:t>H2O Cluster</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txBox="1"/>
          <p:nvPr>
            <p:ph type="title"/>
          </p:nvPr>
        </p:nvSpPr>
        <p:spPr>
          <a:xfrm>
            <a:off x="3962400" y="254327"/>
            <a:ext cx="16459200" cy="1516667"/>
          </a:xfrm>
          <a:prstGeom prst="rect">
            <a:avLst/>
          </a:prstGeom>
          <a:noFill/>
          <a:ln>
            <a:noFill/>
          </a:ln>
        </p:spPr>
        <p:txBody>
          <a:bodyPr anchorCtr="0" anchor="b" bIns="91375" lIns="91375" rIns="91375" tIns="91375">
            <a:noAutofit/>
          </a:bodyPr>
          <a:lstStyle/>
          <a:p>
            <a:pPr indent="0" lvl="0" marL="0" marR="0" rtl="0" algn="ctr">
              <a:lnSpc>
                <a:spcPct val="131818"/>
              </a:lnSpc>
              <a:spcBef>
                <a:spcPts val="0"/>
              </a:spcBef>
              <a:spcAft>
                <a:spcPts val="0"/>
              </a:spcAft>
              <a:buClr>
                <a:srgbClr val="000000"/>
              </a:buClr>
              <a:buSzPct val="25000"/>
              <a:buFont typeface="Calibri"/>
              <a:buNone/>
            </a:pPr>
            <a:r>
              <a:rPr b="0" i="0" lang="en-US" sz="7919" u="none" cap="none" strike="noStrike">
                <a:solidFill>
                  <a:srgbClr val="000000"/>
                </a:solidFill>
                <a:latin typeface="Calibri"/>
                <a:ea typeface="Calibri"/>
                <a:cs typeface="Calibri"/>
                <a:sym typeface="Calibri"/>
              </a:rPr>
              <a:t>R Script Starting H2O GLM</a:t>
            </a:r>
          </a:p>
        </p:txBody>
      </p:sp>
      <p:grpSp>
        <p:nvGrpSpPr>
          <p:cNvPr id="495" name="Shape 495"/>
          <p:cNvGrpSpPr/>
          <p:nvPr/>
        </p:nvGrpSpPr>
        <p:grpSpPr>
          <a:xfrm>
            <a:off x="3361553" y="4802212"/>
            <a:ext cx="5518642" cy="912728"/>
            <a:chOff x="0" y="0"/>
            <a:chExt cx="5518640" cy="912726"/>
          </a:xfrm>
        </p:grpSpPr>
        <p:sp>
          <p:nvSpPr>
            <p:cNvPr id="496" name="Shape 496"/>
            <p:cNvSpPr/>
            <p:nvPr/>
          </p:nvSpPr>
          <p:spPr>
            <a:xfrm>
              <a:off x="0" y="0"/>
              <a:ext cx="5518640"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497" name="Shape 497"/>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HTTP</a:t>
              </a:r>
            </a:p>
          </p:txBody>
        </p:sp>
      </p:grpSp>
      <p:grpSp>
        <p:nvGrpSpPr>
          <p:cNvPr id="498" name="Shape 498"/>
          <p:cNvGrpSpPr/>
          <p:nvPr/>
        </p:nvGrpSpPr>
        <p:grpSpPr>
          <a:xfrm>
            <a:off x="3361553" y="5714937"/>
            <a:ext cx="5518642" cy="912727"/>
            <a:chOff x="0" y="0"/>
            <a:chExt cx="5518640" cy="912726"/>
          </a:xfrm>
        </p:grpSpPr>
        <p:sp>
          <p:nvSpPr>
            <p:cNvPr id="499" name="Shape 499"/>
            <p:cNvSpPr/>
            <p:nvPr/>
          </p:nvSpPr>
          <p:spPr>
            <a:xfrm>
              <a:off x="0" y="0"/>
              <a:ext cx="5518640" cy="912726"/>
            </a:xfrm>
            <a:prstGeom prst="rect">
              <a:avLst/>
            </a:prstGeom>
            <a:solidFill>
              <a:srgbClr val="F8E805">
                <a:alpha val="14509"/>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00" name="Shape 500"/>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REST/JSON</a:t>
              </a:r>
            </a:p>
          </p:txBody>
        </p:sp>
      </p:grpSp>
      <p:grpSp>
        <p:nvGrpSpPr>
          <p:cNvPr id="501" name="Shape 501"/>
          <p:cNvGrpSpPr/>
          <p:nvPr/>
        </p:nvGrpSpPr>
        <p:grpSpPr>
          <a:xfrm>
            <a:off x="3361553" y="6627662"/>
            <a:ext cx="5518642" cy="1825457"/>
            <a:chOff x="0" y="0"/>
            <a:chExt cx="5518640" cy="1825456"/>
          </a:xfrm>
        </p:grpSpPr>
        <p:sp>
          <p:nvSpPr>
            <p:cNvPr id="502" name="Shape 502"/>
            <p:cNvSpPr/>
            <p:nvPr/>
          </p:nvSpPr>
          <p:spPr>
            <a:xfrm>
              <a:off x="0" y="0"/>
              <a:ext cx="5518640" cy="182545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1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03" name="Shape 503"/>
            <p:cNvSpPr/>
            <p:nvPr/>
          </p:nvSpPr>
          <p:spPr>
            <a:xfrm>
              <a:off x="0" y="394566"/>
              <a:ext cx="5518640" cy="1036320"/>
            </a:xfrm>
            <a:prstGeom prst="rect">
              <a:avLst/>
            </a:prstGeom>
            <a:noFill/>
            <a:ln>
              <a:noFill/>
            </a:ln>
          </p:spPr>
          <p:txBody>
            <a:bodyPr anchorCtr="0" anchor="ctr" bIns="91425" lIns="91425" rIns="91425" tIns="91425">
              <a:noAutofit/>
            </a:bodyPr>
            <a:lstStyle/>
            <a:p>
              <a:pPr indent="0" lvl="0" marL="0" marR="0" rtl="0" algn="ctr">
                <a:lnSpc>
                  <a:spcPct val="11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.h2o.startModelJob()</a:t>
              </a:r>
            </a:p>
            <a:p>
              <a:pPr indent="0" lvl="0" marL="0" marR="0" rtl="0" algn="ctr">
                <a:lnSpc>
                  <a:spcPct val="11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POST /3/ModelBuilders/glm</a:t>
              </a:r>
            </a:p>
          </p:txBody>
        </p:sp>
      </p:grpSp>
      <p:grpSp>
        <p:nvGrpSpPr>
          <p:cNvPr id="504" name="Shape 504"/>
          <p:cNvGrpSpPr/>
          <p:nvPr/>
        </p:nvGrpSpPr>
        <p:grpSpPr>
          <a:xfrm>
            <a:off x="3361553" y="8453113"/>
            <a:ext cx="5518642" cy="1825457"/>
            <a:chOff x="0" y="0"/>
            <a:chExt cx="5518640" cy="1825456"/>
          </a:xfrm>
        </p:grpSpPr>
        <p:sp>
          <p:nvSpPr>
            <p:cNvPr id="505" name="Shape 505"/>
            <p:cNvSpPr/>
            <p:nvPr/>
          </p:nvSpPr>
          <p:spPr>
            <a:xfrm>
              <a:off x="0" y="0"/>
              <a:ext cx="5518640" cy="182545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06" name="Shape 506"/>
            <p:cNvSpPr/>
            <p:nvPr/>
          </p:nvSpPr>
          <p:spPr>
            <a:xfrm>
              <a:off x="0" y="618087"/>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h2o.glm()</a:t>
              </a:r>
            </a:p>
          </p:txBody>
        </p:sp>
      </p:grpSp>
      <p:grpSp>
        <p:nvGrpSpPr>
          <p:cNvPr id="507" name="Shape 507"/>
          <p:cNvGrpSpPr/>
          <p:nvPr/>
        </p:nvGrpSpPr>
        <p:grpSpPr>
          <a:xfrm>
            <a:off x="3361553" y="10278564"/>
            <a:ext cx="5518642" cy="912728"/>
            <a:chOff x="0" y="0"/>
            <a:chExt cx="5518640" cy="912726"/>
          </a:xfrm>
        </p:grpSpPr>
        <p:sp>
          <p:nvSpPr>
            <p:cNvPr id="508" name="Shape 508"/>
            <p:cNvSpPr/>
            <p:nvPr/>
          </p:nvSpPr>
          <p:spPr>
            <a:xfrm>
              <a:off x="0" y="0"/>
              <a:ext cx="5518640" cy="912726"/>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09" name="Shape 509"/>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R script</a:t>
              </a:r>
            </a:p>
          </p:txBody>
        </p:sp>
      </p:grpSp>
      <p:grpSp>
        <p:nvGrpSpPr>
          <p:cNvPr id="510" name="Shape 510"/>
          <p:cNvGrpSpPr/>
          <p:nvPr/>
        </p:nvGrpSpPr>
        <p:grpSpPr>
          <a:xfrm>
            <a:off x="3361553" y="11191292"/>
            <a:ext cx="5518642" cy="912728"/>
            <a:chOff x="0" y="0"/>
            <a:chExt cx="5518640" cy="912726"/>
          </a:xfrm>
        </p:grpSpPr>
        <p:sp>
          <p:nvSpPr>
            <p:cNvPr id="511" name="Shape 511"/>
            <p:cNvSpPr/>
            <p:nvPr/>
          </p:nvSpPr>
          <p:spPr>
            <a:xfrm>
              <a:off x="0" y="0"/>
              <a:ext cx="5518640" cy="912726"/>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12" name="Shape 512"/>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Standard R process</a:t>
              </a:r>
            </a:p>
          </p:txBody>
        </p:sp>
      </p:grpSp>
      <p:grpSp>
        <p:nvGrpSpPr>
          <p:cNvPr id="513" name="Shape 513"/>
          <p:cNvGrpSpPr/>
          <p:nvPr/>
        </p:nvGrpSpPr>
        <p:grpSpPr>
          <a:xfrm>
            <a:off x="3361552" y="3889485"/>
            <a:ext cx="12054199" cy="912728"/>
            <a:chOff x="0" y="0"/>
            <a:chExt cx="12054197" cy="912726"/>
          </a:xfrm>
        </p:grpSpPr>
        <p:sp>
          <p:nvSpPr>
            <p:cNvPr id="514" name="Shape 514"/>
            <p:cNvSpPr/>
            <p:nvPr/>
          </p:nvSpPr>
          <p:spPr>
            <a:xfrm>
              <a:off x="0" y="0"/>
              <a:ext cx="12054197"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15" name="Shape 515"/>
            <p:cNvSpPr/>
            <p:nvPr/>
          </p:nvSpPr>
          <p:spPr>
            <a:xfrm>
              <a:off x="0" y="161721"/>
              <a:ext cx="12054197"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TCP/IP</a:t>
              </a:r>
            </a:p>
          </p:txBody>
        </p:sp>
      </p:grpSp>
      <p:grpSp>
        <p:nvGrpSpPr>
          <p:cNvPr id="516" name="Shape 516"/>
          <p:cNvGrpSpPr/>
          <p:nvPr/>
        </p:nvGrpSpPr>
        <p:grpSpPr>
          <a:xfrm>
            <a:off x="9747459" y="4802212"/>
            <a:ext cx="5668292" cy="912728"/>
            <a:chOff x="0" y="0"/>
            <a:chExt cx="5668291" cy="912726"/>
          </a:xfrm>
        </p:grpSpPr>
        <p:sp>
          <p:nvSpPr>
            <p:cNvPr id="517" name="Shape 517"/>
            <p:cNvSpPr/>
            <p:nvPr/>
          </p:nvSpPr>
          <p:spPr>
            <a:xfrm>
              <a:off x="0" y="0"/>
              <a:ext cx="5668291"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18" name="Shape 518"/>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HTTP</a:t>
              </a:r>
            </a:p>
          </p:txBody>
        </p:sp>
      </p:grpSp>
      <p:grpSp>
        <p:nvGrpSpPr>
          <p:cNvPr id="519" name="Shape 519"/>
          <p:cNvGrpSpPr/>
          <p:nvPr/>
        </p:nvGrpSpPr>
        <p:grpSpPr>
          <a:xfrm>
            <a:off x="9747459" y="5714937"/>
            <a:ext cx="5668292" cy="912727"/>
            <a:chOff x="0" y="0"/>
            <a:chExt cx="5668291" cy="912726"/>
          </a:xfrm>
        </p:grpSpPr>
        <p:sp>
          <p:nvSpPr>
            <p:cNvPr id="520" name="Shape 520"/>
            <p:cNvSpPr/>
            <p:nvPr/>
          </p:nvSpPr>
          <p:spPr>
            <a:xfrm>
              <a:off x="0" y="0"/>
              <a:ext cx="5668291" cy="912726"/>
            </a:xfrm>
            <a:prstGeom prst="rect">
              <a:avLst/>
            </a:prstGeom>
            <a:solidFill>
              <a:srgbClr val="F8E805">
                <a:alpha val="14509"/>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21" name="Shape 521"/>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 REST/JSON</a:t>
              </a:r>
            </a:p>
          </p:txBody>
        </p:sp>
      </p:grpSp>
      <p:grpSp>
        <p:nvGrpSpPr>
          <p:cNvPr id="522" name="Shape 522"/>
          <p:cNvGrpSpPr/>
          <p:nvPr/>
        </p:nvGrpSpPr>
        <p:grpSpPr>
          <a:xfrm>
            <a:off x="9747459" y="6627663"/>
            <a:ext cx="5668292" cy="912728"/>
            <a:chOff x="0" y="0"/>
            <a:chExt cx="5668291" cy="912726"/>
          </a:xfrm>
        </p:grpSpPr>
        <p:sp>
          <p:nvSpPr>
            <p:cNvPr id="523" name="Shape 523"/>
            <p:cNvSpPr/>
            <p:nvPr/>
          </p:nvSpPr>
          <p:spPr>
            <a:xfrm>
              <a:off x="0" y="0"/>
              <a:ext cx="5668291" cy="91272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24" name="Shape 524"/>
            <p:cNvSpPr/>
            <p:nvPr/>
          </p:nvSpPr>
          <p:spPr>
            <a:xfrm>
              <a:off x="0" y="187121"/>
              <a:ext cx="566829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3F3F3F"/>
                </a:buClr>
                <a:buSzPct val="25000"/>
                <a:buFont typeface="Calibri"/>
                <a:buNone/>
              </a:pPr>
              <a:r>
                <a:rPr b="0" i="0" lang="en-US" sz="2400" u="none" cap="none" strike="noStrike">
                  <a:solidFill>
                    <a:srgbClr val="3F3F3F"/>
                  </a:solidFill>
                  <a:latin typeface="Calibri"/>
                  <a:ea typeface="Calibri"/>
                  <a:cs typeface="Calibri"/>
                  <a:sym typeface="Calibri"/>
                </a:rPr>
                <a:t>   /3/ModelBuilders/glm endpoint</a:t>
              </a:r>
            </a:p>
          </p:txBody>
        </p:sp>
      </p:grpSp>
      <p:grpSp>
        <p:nvGrpSpPr>
          <p:cNvPr id="525" name="Shape 525"/>
          <p:cNvGrpSpPr/>
          <p:nvPr/>
        </p:nvGrpSpPr>
        <p:grpSpPr>
          <a:xfrm>
            <a:off x="9747459" y="7540386"/>
            <a:ext cx="5668292" cy="912728"/>
            <a:chOff x="0" y="0"/>
            <a:chExt cx="5668291" cy="912726"/>
          </a:xfrm>
        </p:grpSpPr>
        <p:sp>
          <p:nvSpPr>
            <p:cNvPr id="526" name="Shape 526"/>
            <p:cNvSpPr/>
            <p:nvPr/>
          </p:nvSpPr>
          <p:spPr>
            <a:xfrm>
              <a:off x="0" y="0"/>
              <a:ext cx="5668291" cy="91272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27" name="Shape 527"/>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Job</a:t>
              </a:r>
            </a:p>
          </p:txBody>
        </p:sp>
      </p:grpSp>
      <p:grpSp>
        <p:nvGrpSpPr>
          <p:cNvPr id="528" name="Shape 528"/>
          <p:cNvGrpSpPr/>
          <p:nvPr/>
        </p:nvGrpSpPr>
        <p:grpSpPr>
          <a:xfrm>
            <a:off x="9747459" y="8453114"/>
            <a:ext cx="5668292" cy="912728"/>
            <a:chOff x="0" y="0"/>
            <a:chExt cx="5668291" cy="912726"/>
          </a:xfrm>
        </p:grpSpPr>
        <p:sp>
          <p:nvSpPr>
            <p:cNvPr id="529" name="Shape 529"/>
            <p:cNvSpPr/>
            <p:nvPr/>
          </p:nvSpPr>
          <p:spPr>
            <a:xfrm>
              <a:off x="0" y="0"/>
              <a:ext cx="5668291" cy="91272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30" name="Shape 530"/>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H2O GLM algorithm</a:t>
              </a:r>
            </a:p>
          </p:txBody>
        </p:sp>
      </p:grpSp>
      <p:grpSp>
        <p:nvGrpSpPr>
          <p:cNvPr id="531" name="Shape 531"/>
          <p:cNvGrpSpPr/>
          <p:nvPr/>
        </p:nvGrpSpPr>
        <p:grpSpPr>
          <a:xfrm>
            <a:off x="9747459" y="9365842"/>
            <a:ext cx="5668292" cy="912728"/>
            <a:chOff x="0" y="0"/>
            <a:chExt cx="5668291" cy="912726"/>
          </a:xfrm>
        </p:grpSpPr>
        <p:sp>
          <p:nvSpPr>
            <p:cNvPr id="532" name="Shape 532"/>
            <p:cNvSpPr/>
            <p:nvPr/>
          </p:nvSpPr>
          <p:spPr>
            <a:xfrm>
              <a:off x="0" y="0"/>
              <a:ext cx="5668291" cy="91272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33" name="Shape 533"/>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H2O GLM tasks</a:t>
              </a:r>
            </a:p>
          </p:txBody>
        </p:sp>
      </p:grpSp>
      <p:grpSp>
        <p:nvGrpSpPr>
          <p:cNvPr id="534" name="Shape 534"/>
          <p:cNvGrpSpPr/>
          <p:nvPr/>
        </p:nvGrpSpPr>
        <p:grpSpPr>
          <a:xfrm>
            <a:off x="9747460" y="10237088"/>
            <a:ext cx="2818787" cy="995681"/>
            <a:chOff x="0" y="0"/>
            <a:chExt cx="2818786" cy="995680"/>
          </a:xfrm>
        </p:grpSpPr>
        <p:sp>
          <p:nvSpPr>
            <p:cNvPr id="535" name="Shape 535"/>
            <p:cNvSpPr/>
            <p:nvPr/>
          </p:nvSpPr>
          <p:spPr>
            <a:xfrm>
              <a:off x="0" y="41476"/>
              <a:ext cx="2818786" cy="91272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36" name="Shape 536"/>
            <p:cNvSpPr/>
            <p:nvPr/>
          </p:nvSpPr>
          <p:spPr>
            <a:xfrm>
              <a:off x="0" y="0"/>
              <a:ext cx="2818786" cy="995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Fork/Join framework</a:t>
              </a:r>
            </a:p>
          </p:txBody>
        </p:sp>
      </p:grpSp>
      <p:grpSp>
        <p:nvGrpSpPr>
          <p:cNvPr id="537" name="Shape 537"/>
          <p:cNvGrpSpPr/>
          <p:nvPr/>
        </p:nvGrpSpPr>
        <p:grpSpPr>
          <a:xfrm>
            <a:off x="12566246" y="10237088"/>
            <a:ext cx="2849504" cy="995681"/>
            <a:chOff x="0" y="0"/>
            <a:chExt cx="2849503" cy="995680"/>
          </a:xfrm>
        </p:grpSpPr>
        <p:sp>
          <p:nvSpPr>
            <p:cNvPr id="538" name="Shape 538"/>
            <p:cNvSpPr/>
            <p:nvPr/>
          </p:nvSpPr>
          <p:spPr>
            <a:xfrm>
              <a:off x="0" y="41476"/>
              <a:ext cx="2849503" cy="91272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39" name="Shape 539"/>
            <p:cNvSpPr/>
            <p:nvPr/>
          </p:nvSpPr>
          <p:spPr>
            <a:xfrm>
              <a:off x="0" y="0"/>
              <a:ext cx="2849503" cy="995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K/V store framework</a:t>
              </a:r>
            </a:p>
          </p:txBody>
        </p:sp>
      </p:grpSp>
      <p:grpSp>
        <p:nvGrpSpPr>
          <p:cNvPr id="540" name="Shape 540"/>
          <p:cNvGrpSpPr/>
          <p:nvPr/>
        </p:nvGrpSpPr>
        <p:grpSpPr>
          <a:xfrm>
            <a:off x="9747459" y="11191292"/>
            <a:ext cx="5668292" cy="912728"/>
            <a:chOff x="0" y="0"/>
            <a:chExt cx="5668291" cy="912726"/>
          </a:xfrm>
        </p:grpSpPr>
        <p:sp>
          <p:nvSpPr>
            <p:cNvPr id="541" name="Shape 541"/>
            <p:cNvSpPr/>
            <p:nvPr/>
          </p:nvSpPr>
          <p:spPr>
            <a:xfrm>
              <a:off x="0" y="0"/>
              <a:ext cx="5668291" cy="912726"/>
            </a:xfrm>
            <a:prstGeom prst="rect">
              <a:avLst/>
            </a:prstGeom>
            <a:solidFill>
              <a:srgbClr val="F8E805"/>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42" name="Shape 542"/>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H2O  Java Process</a:t>
              </a:r>
            </a:p>
          </p:txBody>
        </p:sp>
      </p:grpSp>
      <p:sp>
        <p:nvSpPr>
          <p:cNvPr id="543" name="Shape 543"/>
          <p:cNvSpPr/>
          <p:nvPr/>
        </p:nvSpPr>
        <p:spPr>
          <a:xfrm>
            <a:off x="16029109" y="5330296"/>
            <a:ext cx="4734657" cy="6773724"/>
          </a:xfrm>
          <a:prstGeom prst="rect">
            <a:avLst/>
          </a:prstGeom>
          <a:noFill/>
          <a:ln cap="flat" cmpd="sng" w="12700">
            <a:solidFill>
              <a:srgbClr val="262626"/>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544" name="Shape 544"/>
          <p:cNvGrpSpPr/>
          <p:nvPr/>
        </p:nvGrpSpPr>
        <p:grpSpPr>
          <a:xfrm>
            <a:off x="16525047" y="6627663"/>
            <a:ext cx="3742782" cy="622263"/>
            <a:chOff x="0" y="0"/>
            <a:chExt cx="3742781" cy="622261"/>
          </a:xfrm>
        </p:grpSpPr>
        <p:sp>
          <p:nvSpPr>
            <p:cNvPr id="545" name="Shape 545"/>
            <p:cNvSpPr/>
            <p:nvPr/>
          </p:nvSpPr>
          <p:spPr>
            <a:xfrm>
              <a:off x="0" y="0"/>
              <a:ext cx="3742781" cy="622261"/>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46" name="Shape 546"/>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400" u="none" cap="none" strike="noStrike">
                  <a:solidFill>
                    <a:srgbClr val="FFFFFF"/>
                  </a:solidFill>
                  <a:latin typeface="Calibri"/>
                  <a:ea typeface="Calibri"/>
                  <a:cs typeface="Calibri"/>
                  <a:sym typeface="Calibri"/>
                </a:rPr>
                <a:t>Network layer</a:t>
              </a:r>
            </a:p>
          </p:txBody>
        </p:sp>
      </p:grpSp>
      <p:grpSp>
        <p:nvGrpSpPr>
          <p:cNvPr id="547" name="Shape 547"/>
          <p:cNvGrpSpPr/>
          <p:nvPr/>
        </p:nvGrpSpPr>
        <p:grpSpPr>
          <a:xfrm>
            <a:off x="16525047" y="7560401"/>
            <a:ext cx="3742782" cy="622262"/>
            <a:chOff x="0" y="0"/>
            <a:chExt cx="3742781" cy="622261"/>
          </a:xfrm>
        </p:grpSpPr>
        <p:sp>
          <p:nvSpPr>
            <p:cNvPr id="548" name="Shape 548"/>
            <p:cNvSpPr/>
            <p:nvPr/>
          </p:nvSpPr>
          <p:spPr>
            <a:xfrm>
              <a:off x="0" y="0"/>
              <a:ext cx="3742781" cy="622261"/>
            </a:xfrm>
            <a:prstGeom prst="rect">
              <a:avLst/>
            </a:prstGeom>
            <a:solidFill>
              <a:srgbClr val="F8E805">
                <a:alpha val="14509"/>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49" name="Shape 549"/>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REST layer</a:t>
              </a:r>
            </a:p>
          </p:txBody>
        </p:sp>
      </p:grpSp>
      <p:grpSp>
        <p:nvGrpSpPr>
          <p:cNvPr id="550" name="Shape 550"/>
          <p:cNvGrpSpPr/>
          <p:nvPr/>
        </p:nvGrpSpPr>
        <p:grpSpPr>
          <a:xfrm>
            <a:off x="16525047" y="8493133"/>
            <a:ext cx="3742782" cy="622262"/>
            <a:chOff x="0" y="0"/>
            <a:chExt cx="3742781" cy="622261"/>
          </a:xfrm>
        </p:grpSpPr>
        <p:sp>
          <p:nvSpPr>
            <p:cNvPr id="551" name="Shape 551"/>
            <p:cNvSpPr/>
            <p:nvPr/>
          </p:nvSpPr>
          <p:spPr>
            <a:xfrm>
              <a:off x="0" y="0"/>
              <a:ext cx="3742781" cy="622261"/>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52" name="Shape 552"/>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H2O - algos</a:t>
              </a:r>
            </a:p>
          </p:txBody>
        </p:sp>
      </p:grpSp>
      <p:grpSp>
        <p:nvGrpSpPr>
          <p:cNvPr id="553" name="Shape 553"/>
          <p:cNvGrpSpPr/>
          <p:nvPr/>
        </p:nvGrpSpPr>
        <p:grpSpPr>
          <a:xfrm>
            <a:off x="16525047" y="9425867"/>
            <a:ext cx="3742782" cy="622262"/>
            <a:chOff x="0" y="0"/>
            <a:chExt cx="3742781" cy="622261"/>
          </a:xfrm>
        </p:grpSpPr>
        <p:sp>
          <p:nvSpPr>
            <p:cNvPr id="554" name="Shape 554"/>
            <p:cNvSpPr/>
            <p:nvPr/>
          </p:nvSpPr>
          <p:spPr>
            <a:xfrm>
              <a:off x="0" y="0"/>
              <a:ext cx="3742781" cy="622261"/>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55" name="Shape 555"/>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 H2O - core</a:t>
              </a:r>
            </a:p>
          </p:txBody>
        </p:sp>
      </p:grpSp>
      <p:grpSp>
        <p:nvGrpSpPr>
          <p:cNvPr id="556" name="Shape 556"/>
          <p:cNvGrpSpPr/>
          <p:nvPr/>
        </p:nvGrpSpPr>
        <p:grpSpPr>
          <a:xfrm>
            <a:off x="16525047" y="10358599"/>
            <a:ext cx="3742782" cy="622262"/>
            <a:chOff x="0" y="0"/>
            <a:chExt cx="3742781" cy="622261"/>
          </a:xfrm>
        </p:grpSpPr>
        <p:sp>
          <p:nvSpPr>
            <p:cNvPr id="557" name="Shape 557"/>
            <p:cNvSpPr/>
            <p:nvPr/>
          </p:nvSpPr>
          <p:spPr>
            <a:xfrm>
              <a:off x="0" y="0"/>
              <a:ext cx="3742781" cy="622261"/>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58" name="Shape 558"/>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400" u="none" cap="none" strike="noStrike">
                  <a:solidFill>
                    <a:srgbClr val="FFFFFF"/>
                  </a:solidFill>
                  <a:latin typeface="Calibri"/>
                  <a:ea typeface="Calibri"/>
                  <a:cs typeface="Calibri"/>
                  <a:sym typeface="Calibri"/>
                </a:rPr>
                <a:t>User process</a:t>
              </a:r>
            </a:p>
          </p:txBody>
        </p:sp>
      </p:grpSp>
      <p:grpSp>
        <p:nvGrpSpPr>
          <p:cNvPr id="559" name="Shape 559"/>
          <p:cNvGrpSpPr/>
          <p:nvPr/>
        </p:nvGrpSpPr>
        <p:grpSpPr>
          <a:xfrm>
            <a:off x="16525047" y="11291333"/>
            <a:ext cx="3742782" cy="622262"/>
            <a:chOff x="0" y="0"/>
            <a:chExt cx="3742781" cy="622261"/>
          </a:xfrm>
        </p:grpSpPr>
        <p:sp>
          <p:nvSpPr>
            <p:cNvPr id="560" name="Shape 560"/>
            <p:cNvSpPr/>
            <p:nvPr/>
          </p:nvSpPr>
          <p:spPr>
            <a:xfrm>
              <a:off x="0" y="0"/>
              <a:ext cx="3742781" cy="622261"/>
            </a:xfrm>
            <a:prstGeom prst="rect">
              <a:avLst/>
            </a:prstGeom>
            <a:solidFill>
              <a:srgbClr val="F8E805"/>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61" name="Shape 561"/>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 H2O process</a:t>
              </a:r>
            </a:p>
          </p:txBody>
        </p:sp>
      </p:grpSp>
      <p:sp>
        <p:nvSpPr>
          <p:cNvPr id="562" name="Shape 562"/>
          <p:cNvSpPr/>
          <p:nvPr/>
        </p:nvSpPr>
        <p:spPr>
          <a:xfrm>
            <a:off x="16029109" y="5593278"/>
            <a:ext cx="4734657" cy="716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Legend</a:t>
            </a:r>
          </a:p>
        </p:txBody>
      </p:sp>
      <p:cxnSp>
        <p:nvCxnSpPr>
          <p:cNvPr id="563" name="Shape 563"/>
          <p:cNvCxnSpPr/>
          <p:nvPr/>
        </p:nvCxnSpPr>
        <p:spPr>
          <a:xfrm flipH="1" rot="10800000">
            <a:off x="3616176" y="2602866"/>
            <a:ext cx="0" cy="6823001"/>
          </a:xfrm>
          <a:prstGeom prst="straightConnector1">
            <a:avLst/>
          </a:prstGeom>
          <a:noFill/>
          <a:ln cap="flat" cmpd="sng" w="114300">
            <a:solidFill>
              <a:srgbClr val="262626"/>
            </a:solidFill>
            <a:prstDash val="solid"/>
            <a:round/>
            <a:headEnd len="med" w="med" type="none"/>
            <a:tailEnd len="lg" w="lg" type="triangle"/>
          </a:ln>
        </p:spPr>
      </p:cxnSp>
      <p:cxnSp>
        <p:nvCxnSpPr>
          <p:cNvPr id="564" name="Shape 564"/>
          <p:cNvCxnSpPr/>
          <p:nvPr/>
        </p:nvCxnSpPr>
        <p:spPr>
          <a:xfrm>
            <a:off x="3613637" y="2489525"/>
            <a:ext cx="6567867" cy="0"/>
          </a:xfrm>
          <a:prstGeom prst="straightConnector1">
            <a:avLst/>
          </a:prstGeom>
          <a:noFill/>
          <a:ln cap="flat" cmpd="sng" w="114300">
            <a:solidFill>
              <a:srgbClr val="262626"/>
            </a:solidFill>
            <a:prstDash val="solid"/>
            <a:round/>
            <a:headEnd len="med" w="med" type="none"/>
            <a:tailEnd len="lg" w="lg" type="triangle"/>
          </a:ln>
        </p:spPr>
      </p:cxnSp>
      <p:cxnSp>
        <p:nvCxnSpPr>
          <p:cNvPr id="565" name="Shape 565"/>
          <p:cNvCxnSpPr/>
          <p:nvPr/>
        </p:nvCxnSpPr>
        <p:spPr>
          <a:xfrm flipH="1">
            <a:off x="10181505" y="2707282"/>
            <a:ext cx="0" cy="8366932"/>
          </a:xfrm>
          <a:prstGeom prst="straightConnector1">
            <a:avLst/>
          </a:prstGeom>
          <a:noFill/>
          <a:ln cap="flat" cmpd="sng" w="114300">
            <a:solidFill>
              <a:srgbClr val="262626"/>
            </a:solidFill>
            <a:prstDash val="solid"/>
            <a:round/>
            <a:headEnd len="med" w="med" type="none"/>
            <a:tailEnd len="lg" w="lg" type="triangle"/>
          </a:ln>
        </p:spPr>
      </p:cxnSp>
      <p:cxnSp>
        <p:nvCxnSpPr>
          <p:cNvPr id="566" name="Shape 566"/>
          <p:cNvCxnSpPr/>
          <p:nvPr/>
        </p:nvCxnSpPr>
        <p:spPr>
          <a:xfrm flipH="1" rot="10800000">
            <a:off x="15019717" y="3198698"/>
            <a:ext cx="0" cy="7657758"/>
          </a:xfrm>
          <a:prstGeom prst="straightConnector1">
            <a:avLst/>
          </a:prstGeom>
          <a:noFill/>
          <a:ln cap="rnd" cmpd="sng" w="114300">
            <a:solidFill>
              <a:srgbClr val="262626"/>
            </a:solidFill>
            <a:prstDash val="dash"/>
            <a:round/>
            <a:headEnd len="med" w="med" type="none"/>
            <a:tailEnd len="lg" w="lg" type="triangle"/>
          </a:ln>
        </p:spPr>
      </p:cxnSp>
      <p:cxnSp>
        <p:nvCxnSpPr>
          <p:cNvPr id="567" name="Shape 567"/>
          <p:cNvCxnSpPr/>
          <p:nvPr/>
        </p:nvCxnSpPr>
        <p:spPr>
          <a:xfrm rot="10800000">
            <a:off x="8545548" y="3129726"/>
            <a:ext cx="6314851" cy="0"/>
          </a:xfrm>
          <a:prstGeom prst="straightConnector1">
            <a:avLst/>
          </a:prstGeom>
          <a:noFill/>
          <a:ln cap="rnd" cmpd="sng" w="114300">
            <a:solidFill>
              <a:srgbClr val="262626"/>
            </a:solidFill>
            <a:prstDash val="dash"/>
            <a:round/>
            <a:headEnd len="med" w="med" type="none"/>
            <a:tailEnd len="lg" w="lg" type="triangle"/>
          </a:ln>
        </p:spPr>
      </p:cxnSp>
      <p:cxnSp>
        <p:nvCxnSpPr>
          <p:cNvPr id="568" name="Shape 568"/>
          <p:cNvCxnSpPr/>
          <p:nvPr/>
        </p:nvCxnSpPr>
        <p:spPr>
          <a:xfrm flipH="1">
            <a:off x="8545549" y="3418217"/>
            <a:ext cx="0" cy="6007648"/>
          </a:xfrm>
          <a:prstGeom prst="straightConnector1">
            <a:avLst/>
          </a:prstGeom>
          <a:noFill/>
          <a:ln cap="rnd" cmpd="sng" w="114300">
            <a:solidFill>
              <a:srgbClr val="262626"/>
            </a:solidFill>
            <a:prstDash val="dash"/>
            <a:round/>
            <a:headEnd len="med" w="med" type="none"/>
            <a:tailEnd len="lg" w="lg"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2" name="Shape 572"/>
        <p:cNvGrpSpPr/>
        <p:nvPr/>
      </p:nvGrpSpPr>
      <p:grpSpPr>
        <a:xfrm>
          <a:off x="0" y="0"/>
          <a:ext cx="0" cy="0"/>
          <a:chOff x="0" y="0"/>
          <a:chExt cx="0" cy="0"/>
        </a:xfrm>
      </p:grpSpPr>
      <p:sp>
        <p:nvSpPr>
          <p:cNvPr id="573" name="Shape 573"/>
          <p:cNvSpPr txBox="1"/>
          <p:nvPr>
            <p:ph type="title"/>
          </p:nvPr>
        </p:nvSpPr>
        <p:spPr>
          <a:xfrm>
            <a:off x="3962400" y="254327"/>
            <a:ext cx="16459200" cy="1516667"/>
          </a:xfrm>
          <a:prstGeom prst="rect">
            <a:avLst/>
          </a:prstGeom>
          <a:noFill/>
          <a:ln>
            <a:noFill/>
          </a:ln>
        </p:spPr>
        <p:txBody>
          <a:bodyPr anchorCtr="0" anchor="b" bIns="91375" lIns="91375" rIns="91375" tIns="91375">
            <a:noAutofit/>
          </a:bodyPr>
          <a:lstStyle/>
          <a:p>
            <a:pPr indent="0" lvl="0" marL="0" marR="0" rtl="0" algn="ctr">
              <a:lnSpc>
                <a:spcPct val="131818"/>
              </a:lnSpc>
              <a:spcBef>
                <a:spcPts val="0"/>
              </a:spcBef>
              <a:spcAft>
                <a:spcPts val="0"/>
              </a:spcAft>
              <a:buClr>
                <a:srgbClr val="000000"/>
              </a:buClr>
              <a:buSzPct val="25000"/>
              <a:buFont typeface="Calibri"/>
              <a:buNone/>
            </a:pPr>
            <a:r>
              <a:rPr b="0" i="0" lang="en-US" sz="7286" u="none" cap="none" strike="noStrike">
                <a:solidFill>
                  <a:srgbClr val="000000"/>
                </a:solidFill>
                <a:latin typeface="Calibri"/>
                <a:ea typeface="Calibri"/>
                <a:cs typeface="Calibri"/>
                <a:sym typeface="Calibri"/>
              </a:rPr>
              <a:t>R Script Retrieving H2O GLM Result</a:t>
            </a:r>
          </a:p>
        </p:txBody>
      </p:sp>
      <p:grpSp>
        <p:nvGrpSpPr>
          <p:cNvPr id="574" name="Shape 574"/>
          <p:cNvGrpSpPr/>
          <p:nvPr/>
        </p:nvGrpSpPr>
        <p:grpSpPr>
          <a:xfrm>
            <a:off x="3361553" y="4802212"/>
            <a:ext cx="5518642" cy="912728"/>
            <a:chOff x="0" y="0"/>
            <a:chExt cx="5518640" cy="912726"/>
          </a:xfrm>
        </p:grpSpPr>
        <p:sp>
          <p:nvSpPr>
            <p:cNvPr id="575" name="Shape 575"/>
            <p:cNvSpPr/>
            <p:nvPr/>
          </p:nvSpPr>
          <p:spPr>
            <a:xfrm>
              <a:off x="0" y="0"/>
              <a:ext cx="5518640"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76" name="Shape 576"/>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HTTP</a:t>
              </a:r>
            </a:p>
          </p:txBody>
        </p:sp>
      </p:grpSp>
      <p:grpSp>
        <p:nvGrpSpPr>
          <p:cNvPr id="577" name="Shape 577"/>
          <p:cNvGrpSpPr/>
          <p:nvPr/>
        </p:nvGrpSpPr>
        <p:grpSpPr>
          <a:xfrm>
            <a:off x="3361553" y="5714937"/>
            <a:ext cx="5518642" cy="912727"/>
            <a:chOff x="0" y="0"/>
            <a:chExt cx="5518640" cy="912726"/>
          </a:xfrm>
        </p:grpSpPr>
        <p:sp>
          <p:nvSpPr>
            <p:cNvPr id="578" name="Shape 578"/>
            <p:cNvSpPr/>
            <p:nvPr/>
          </p:nvSpPr>
          <p:spPr>
            <a:xfrm>
              <a:off x="0" y="0"/>
              <a:ext cx="5518640" cy="912726"/>
            </a:xfrm>
            <a:prstGeom prst="rect">
              <a:avLst/>
            </a:prstGeom>
            <a:solidFill>
              <a:srgbClr val="F8E805">
                <a:alpha val="431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79" name="Shape 579"/>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REST/JSON</a:t>
              </a:r>
            </a:p>
          </p:txBody>
        </p:sp>
      </p:grpSp>
      <p:grpSp>
        <p:nvGrpSpPr>
          <p:cNvPr id="580" name="Shape 580"/>
          <p:cNvGrpSpPr/>
          <p:nvPr/>
        </p:nvGrpSpPr>
        <p:grpSpPr>
          <a:xfrm>
            <a:off x="3361553" y="6627662"/>
            <a:ext cx="5518642" cy="1825457"/>
            <a:chOff x="0" y="0"/>
            <a:chExt cx="5518640" cy="1825456"/>
          </a:xfrm>
        </p:grpSpPr>
        <p:sp>
          <p:nvSpPr>
            <p:cNvPr id="581" name="Shape 581"/>
            <p:cNvSpPr/>
            <p:nvPr/>
          </p:nvSpPr>
          <p:spPr>
            <a:xfrm>
              <a:off x="0" y="0"/>
              <a:ext cx="5518640" cy="182545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1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82" name="Shape 582"/>
            <p:cNvSpPr/>
            <p:nvPr/>
          </p:nvSpPr>
          <p:spPr>
            <a:xfrm>
              <a:off x="0" y="394566"/>
              <a:ext cx="5518640" cy="1036320"/>
            </a:xfrm>
            <a:prstGeom prst="rect">
              <a:avLst/>
            </a:prstGeom>
            <a:noFill/>
            <a:ln>
              <a:noFill/>
            </a:ln>
          </p:spPr>
          <p:txBody>
            <a:bodyPr anchorCtr="0" anchor="ctr" bIns="91425" lIns="91425" rIns="91425" tIns="91425">
              <a:noAutofit/>
            </a:bodyPr>
            <a:lstStyle/>
            <a:p>
              <a:pPr indent="0" lvl="0" marL="0" marR="0" rtl="0" algn="ctr">
                <a:lnSpc>
                  <a:spcPct val="11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h2o.getModel()</a:t>
              </a:r>
            </a:p>
            <a:p>
              <a:pPr indent="0" lvl="0" marL="0" marR="0" rtl="0" algn="ctr">
                <a:lnSpc>
                  <a:spcPct val="11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GET /3/Models/glm_model_id</a:t>
              </a:r>
            </a:p>
          </p:txBody>
        </p:sp>
      </p:grpSp>
      <p:grpSp>
        <p:nvGrpSpPr>
          <p:cNvPr id="583" name="Shape 583"/>
          <p:cNvGrpSpPr/>
          <p:nvPr/>
        </p:nvGrpSpPr>
        <p:grpSpPr>
          <a:xfrm>
            <a:off x="3361553" y="8453113"/>
            <a:ext cx="5518642" cy="1825457"/>
            <a:chOff x="0" y="0"/>
            <a:chExt cx="5518640" cy="1825456"/>
          </a:xfrm>
        </p:grpSpPr>
        <p:sp>
          <p:nvSpPr>
            <p:cNvPr id="584" name="Shape 584"/>
            <p:cNvSpPr/>
            <p:nvPr/>
          </p:nvSpPr>
          <p:spPr>
            <a:xfrm>
              <a:off x="0" y="0"/>
              <a:ext cx="5518640" cy="182545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85" name="Shape 585"/>
            <p:cNvSpPr/>
            <p:nvPr/>
          </p:nvSpPr>
          <p:spPr>
            <a:xfrm>
              <a:off x="0" y="618087"/>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h2o.glm()</a:t>
              </a:r>
            </a:p>
          </p:txBody>
        </p:sp>
      </p:grpSp>
      <p:grpSp>
        <p:nvGrpSpPr>
          <p:cNvPr id="586" name="Shape 586"/>
          <p:cNvGrpSpPr/>
          <p:nvPr/>
        </p:nvGrpSpPr>
        <p:grpSpPr>
          <a:xfrm>
            <a:off x="3361553" y="10278564"/>
            <a:ext cx="5518642" cy="912728"/>
            <a:chOff x="0" y="0"/>
            <a:chExt cx="5518640" cy="912726"/>
          </a:xfrm>
        </p:grpSpPr>
        <p:sp>
          <p:nvSpPr>
            <p:cNvPr id="587" name="Shape 587"/>
            <p:cNvSpPr/>
            <p:nvPr/>
          </p:nvSpPr>
          <p:spPr>
            <a:xfrm>
              <a:off x="0" y="0"/>
              <a:ext cx="5518640" cy="912726"/>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88" name="Shape 588"/>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R script</a:t>
              </a:r>
            </a:p>
          </p:txBody>
        </p:sp>
      </p:grpSp>
      <p:grpSp>
        <p:nvGrpSpPr>
          <p:cNvPr id="589" name="Shape 589"/>
          <p:cNvGrpSpPr/>
          <p:nvPr/>
        </p:nvGrpSpPr>
        <p:grpSpPr>
          <a:xfrm>
            <a:off x="3361553" y="11191292"/>
            <a:ext cx="5518642" cy="912728"/>
            <a:chOff x="0" y="0"/>
            <a:chExt cx="5518640" cy="912726"/>
          </a:xfrm>
        </p:grpSpPr>
        <p:sp>
          <p:nvSpPr>
            <p:cNvPr id="590" name="Shape 590"/>
            <p:cNvSpPr/>
            <p:nvPr/>
          </p:nvSpPr>
          <p:spPr>
            <a:xfrm>
              <a:off x="0" y="0"/>
              <a:ext cx="5518640" cy="912726"/>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91" name="Shape 591"/>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Standard R process</a:t>
              </a:r>
            </a:p>
          </p:txBody>
        </p:sp>
      </p:grpSp>
      <p:grpSp>
        <p:nvGrpSpPr>
          <p:cNvPr id="592" name="Shape 592"/>
          <p:cNvGrpSpPr/>
          <p:nvPr/>
        </p:nvGrpSpPr>
        <p:grpSpPr>
          <a:xfrm>
            <a:off x="3361552" y="3889485"/>
            <a:ext cx="12054199" cy="912728"/>
            <a:chOff x="0" y="0"/>
            <a:chExt cx="12054197" cy="912726"/>
          </a:xfrm>
        </p:grpSpPr>
        <p:sp>
          <p:nvSpPr>
            <p:cNvPr id="593" name="Shape 593"/>
            <p:cNvSpPr/>
            <p:nvPr/>
          </p:nvSpPr>
          <p:spPr>
            <a:xfrm>
              <a:off x="0" y="0"/>
              <a:ext cx="12054197"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94" name="Shape 594"/>
            <p:cNvSpPr/>
            <p:nvPr/>
          </p:nvSpPr>
          <p:spPr>
            <a:xfrm>
              <a:off x="0" y="161721"/>
              <a:ext cx="12054197"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TCP/IP</a:t>
              </a:r>
            </a:p>
          </p:txBody>
        </p:sp>
      </p:grpSp>
      <p:grpSp>
        <p:nvGrpSpPr>
          <p:cNvPr id="595" name="Shape 595"/>
          <p:cNvGrpSpPr/>
          <p:nvPr/>
        </p:nvGrpSpPr>
        <p:grpSpPr>
          <a:xfrm>
            <a:off x="9747459" y="4802212"/>
            <a:ext cx="5668292" cy="912728"/>
            <a:chOff x="0" y="0"/>
            <a:chExt cx="5668291" cy="912726"/>
          </a:xfrm>
        </p:grpSpPr>
        <p:sp>
          <p:nvSpPr>
            <p:cNvPr id="596" name="Shape 596"/>
            <p:cNvSpPr/>
            <p:nvPr/>
          </p:nvSpPr>
          <p:spPr>
            <a:xfrm>
              <a:off x="0" y="0"/>
              <a:ext cx="5668291"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97" name="Shape 597"/>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HTTP</a:t>
              </a:r>
            </a:p>
          </p:txBody>
        </p:sp>
      </p:grpSp>
      <p:grpSp>
        <p:nvGrpSpPr>
          <p:cNvPr id="598" name="Shape 598"/>
          <p:cNvGrpSpPr/>
          <p:nvPr/>
        </p:nvGrpSpPr>
        <p:grpSpPr>
          <a:xfrm>
            <a:off x="9747459" y="5714937"/>
            <a:ext cx="5668292" cy="912727"/>
            <a:chOff x="0" y="0"/>
            <a:chExt cx="5668291" cy="912726"/>
          </a:xfrm>
        </p:grpSpPr>
        <p:sp>
          <p:nvSpPr>
            <p:cNvPr id="599" name="Shape 599"/>
            <p:cNvSpPr/>
            <p:nvPr/>
          </p:nvSpPr>
          <p:spPr>
            <a:xfrm>
              <a:off x="0" y="0"/>
              <a:ext cx="5668291" cy="912726"/>
            </a:xfrm>
            <a:prstGeom prst="rect">
              <a:avLst/>
            </a:prstGeom>
            <a:solidFill>
              <a:srgbClr val="F8E805">
                <a:alpha val="431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00" name="Shape 600"/>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 REST/JSON</a:t>
              </a:r>
            </a:p>
          </p:txBody>
        </p:sp>
      </p:grpSp>
      <p:grpSp>
        <p:nvGrpSpPr>
          <p:cNvPr id="601" name="Shape 601"/>
          <p:cNvGrpSpPr/>
          <p:nvPr/>
        </p:nvGrpSpPr>
        <p:grpSpPr>
          <a:xfrm>
            <a:off x="9747459" y="6627663"/>
            <a:ext cx="5668292" cy="912728"/>
            <a:chOff x="0" y="0"/>
            <a:chExt cx="5668291" cy="912726"/>
          </a:xfrm>
        </p:grpSpPr>
        <p:sp>
          <p:nvSpPr>
            <p:cNvPr id="602" name="Shape 602"/>
            <p:cNvSpPr/>
            <p:nvPr/>
          </p:nvSpPr>
          <p:spPr>
            <a:xfrm>
              <a:off x="0" y="0"/>
              <a:ext cx="5668291" cy="91272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03" name="Shape 603"/>
            <p:cNvSpPr/>
            <p:nvPr/>
          </p:nvSpPr>
          <p:spPr>
            <a:xfrm>
              <a:off x="0" y="187121"/>
              <a:ext cx="566829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3F3F3F"/>
                </a:buClr>
                <a:buSzPct val="25000"/>
                <a:buFont typeface="Calibri"/>
                <a:buNone/>
              </a:pPr>
              <a:r>
                <a:rPr b="0" i="0" lang="en-US" sz="2400" u="none" cap="none" strike="noStrike">
                  <a:solidFill>
                    <a:srgbClr val="3F3F3F"/>
                  </a:solidFill>
                  <a:latin typeface="Calibri"/>
                  <a:ea typeface="Calibri"/>
                  <a:cs typeface="Calibri"/>
                  <a:sym typeface="Calibri"/>
                </a:rPr>
                <a:t>   /3/Models endpoint</a:t>
              </a:r>
            </a:p>
          </p:txBody>
        </p:sp>
      </p:grpSp>
      <p:grpSp>
        <p:nvGrpSpPr>
          <p:cNvPr id="604" name="Shape 604"/>
          <p:cNvGrpSpPr/>
          <p:nvPr/>
        </p:nvGrpSpPr>
        <p:grpSpPr>
          <a:xfrm>
            <a:off x="9747460" y="10237088"/>
            <a:ext cx="2818787" cy="995681"/>
            <a:chOff x="0" y="0"/>
            <a:chExt cx="2818786" cy="995680"/>
          </a:xfrm>
        </p:grpSpPr>
        <p:sp>
          <p:nvSpPr>
            <p:cNvPr id="605" name="Shape 605"/>
            <p:cNvSpPr/>
            <p:nvPr/>
          </p:nvSpPr>
          <p:spPr>
            <a:xfrm>
              <a:off x="0" y="41476"/>
              <a:ext cx="2818786" cy="91272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06" name="Shape 606"/>
            <p:cNvSpPr/>
            <p:nvPr/>
          </p:nvSpPr>
          <p:spPr>
            <a:xfrm>
              <a:off x="0" y="0"/>
              <a:ext cx="2818786" cy="995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Fork/Join framework</a:t>
              </a:r>
            </a:p>
          </p:txBody>
        </p:sp>
      </p:grpSp>
      <p:grpSp>
        <p:nvGrpSpPr>
          <p:cNvPr id="607" name="Shape 607"/>
          <p:cNvGrpSpPr/>
          <p:nvPr/>
        </p:nvGrpSpPr>
        <p:grpSpPr>
          <a:xfrm>
            <a:off x="12566246" y="10237088"/>
            <a:ext cx="2849504" cy="995681"/>
            <a:chOff x="0" y="0"/>
            <a:chExt cx="2849503" cy="995680"/>
          </a:xfrm>
        </p:grpSpPr>
        <p:sp>
          <p:nvSpPr>
            <p:cNvPr id="608" name="Shape 608"/>
            <p:cNvSpPr/>
            <p:nvPr/>
          </p:nvSpPr>
          <p:spPr>
            <a:xfrm>
              <a:off x="0" y="41476"/>
              <a:ext cx="2849503" cy="91272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09" name="Shape 609"/>
            <p:cNvSpPr/>
            <p:nvPr/>
          </p:nvSpPr>
          <p:spPr>
            <a:xfrm>
              <a:off x="0" y="0"/>
              <a:ext cx="2849503" cy="995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K/V store framework</a:t>
              </a:r>
            </a:p>
          </p:txBody>
        </p:sp>
      </p:grpSp>
      <p:grpSp>
        <p:nvGrpSpPr>
          <p:cNvPr id="610" name="Shape 610"/>
          <p:cNvGrpSpPr/>
          <p:nvPr/>
        </p:nvGrpSpPr>
        <p:grpSpPr>
          <a:xfrm>
            <a:off x="9747459" y="11191292"/>
            <a:ext cx="5668292" cy="912728"/>
            <a:chOff x="0" y="0"/>
            <a:chExt cx="5668291" cy="912726"/>
          </a:xfrm>
        </p:grpSpPr>
        <p:sp>
          <p:nvSpPr>
            <p:cNvPr id="611" name="Shape 611"/>
            <p:cNvSpPr/>
            <p:nvPr/>
          </p:nvSpPr>
          <p:spPr>
            <a:xfrm>
              <a:off x="0" y="0"/>
              <a:ext cx="5668291" cy="912726"/>
            </a:xfrm>
            <a:prstGeom prst="rect">
              <a:avLst/>
            </a:prstGeom>
            <a:solidFill>
              <a:srgbClr val="F8E805"/>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12" name="Shape 612"/>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H2O process</a:t>
              </a:r>
            </a:p>
          </p:txBody>
        </p:sp>
      </p:grpSp>
      <p:cxnSp>
        <p:nvCxnSpPr>
          <p:cNvPr id="613" name="Shape 613"/>
          <p:cNvCxnSpPr/>
          <p:nvPr/>
        </p:nvCxnSpPr>
        <p:spPr>
          <a:xfrm flipH="1" rot="10800000">
            <a:off x="3616176" y="2602866"/>
            <a:ext cx="0" cy="6823001"/>
          </a:xfrm>
          <a:prstGeom prst="straightConnector1">
            <a:avLst/>
          </a:prstGeom>
          <a:noFill/>
          <a:ln cap="flat" cmpd="sng" w="114300">
            <a:solidFill>
              <a:srgbClr val="262626"/>
            </a:solidFill>
            <a:prstDash val="solid"/>
            <a:round/>
            <a:headEnd len="med" w="med" type="none"/>
            <a:tailEnd len="lg" w="lg" type="triangle"/>
          </a:ln>
        </p:spPr>
      </p:cxnSp>
      <p:cxnSp>
        <p:nvCxnSpPr>
          <p:cNvPr id="614" name="Shape 614"/>
          <p:cNvCxnSpPr/>
          <p:nvPr/>
        </p:nvCxnSpPr>
        <p:spPr>
          <a:xfrm>
            <a:off x="3613637" y="2489525"/>
            <a:ext cx="6567867" cy="0"/>
          </a:xfrm>
          <a:prstGeom prst="straightConnector1">
            <a:avLst/>
          </a:prstGeom>
          <a:noFill/>
          <a:ln cap="flat" cmpd="sng" w="114300">
            <a:solidFill>
              <a:srgbClr val="262626"/>
            </a:solidFill>
            <a:prstDash val="solid"/>
            <a:round/>
            <a:headEnd len="med" w="med" type="none"/>
            <a:tailEnd len="lg" w="lg" type="triangle"/>
          </a:ln>
        </p:spPr>
      </p:cxnSp>
      <p:cxnSp>
        <p:nvCxnSpPr>
          <p:cNvPr id="615" name="Shape 615"/>
          <p:cNvCxnSpPr/>
          <p:nvPr/>
        </p:nvCxnSpPr>
        <p:spPr>
          <a:xfrm flipH="1">
            <a:off x="10181505" y="2707282"/>
            <a:ext cx="0" cy="8366932"/>
          </a:xfrm>
          <a:prstGeom prst="straightConnector1">
            <a:avLst/>
          </a:prstGeom>
          <a:noFill/>
          <a:ln cap="flat" cmpd="sng" w="114300">
            <a:solidFill>
              <a:srgbClr val="262626"/>
            </a:solidFill>
            <a:prstDash val="solid"/>
            <a:round/>
            <a:headEnd len="med" w="med" type="none"/>
            <a:tailEnd len="lg" w="lg" type="triangle"/>
          </a:ln>
        </p:spPr>
      </p:cxnSp>
      <p:cxnSp>
        <p:nvCxnSpPr>
          <p:cNvPr id="616" name="Shape 616"/>
          <p:cNvCxnSpPr/>
          <p:nvPr/>
        </p:nvCxnSpPr>
        <p:spPr>
          <a:xfrm flipH="1" rot="10800000">
            <a:off x="15019717" y="3198698"/>
            <a:ext cx="0" cy="7657758"/>
          </a:xfrm>
          <a:prstGeom prst="straightConnector1">
            <a:avLst/>
          </a:prstGeom>
          <a:noFill/>
          <a:ln cap="rnd" cmpd="sng" w="114300">
            <a:solidFill>
              <a:srgbClr val="262626"/>
            </a:solidFill>
            <a:prstDash val="dash"/>
            <a:round/>
            <a:headEnd len="med" w="med" type="none"/>
            <a:tailEnd len="lg" w="lg" type="triangle"/>
          </a:ln>
        </p:spPr>
      </p:cxnSp>
      <p:cxnSp>
        <p:nvCxnSpPr>
          <p:cNvPr id="617" name="Shape 617"/>
          <p:cNvCxnSpPr/>
          <p:nvPr/>
        </p:nvCxnSpPr>
        <p:spPr>
          <a:xfrm rot="10800000">
            <a:off x="8545548" y="3129726"/>
            <a:ext cx="6314851" cy="0"/>
          </a:xfrm>
          <a:prstGeom prst="straightConnector1">
            <a:avLst/>
          </a:prstGeom>
          <a:noFill/>
          <a:ln cap="rnd" cmpd="sng" w="114300">
            <a:solidFill>
              <a:srgbClr val="262626"/>
            </a:solidFill>
            <a:prstDash val="dash"/>
            <a:round/>
            <a:headEnd len="med" w="med" type="none"/>
            <a:tailEnd len="lg" w="lg" type="triangle"/>
          </a:ln>
        </p:spPr>
      </p:cxnSp>
      <p:cxnSp>
        <p:nvCxnSpPr>
          <p:cNvPr id="618" name="Shape 618"/>
          <p:cNvCxnSpPr/>
          <p:nvPr/>
        </p:nvCxnSpPr>
        <p:spPr>
          <a:xfrm flipH="1">
            <a:off x="8545549" y="3418217"/>
            <a:ext cx="0" cy="6007648"/>
          </a:xfrm>
          <a:prstGeom prst="straightConnector1">
            <a:avLst/>
          </a:prstGeom>
          <a:noFill/>
          <a:ln cap="rnd" cmpd="sng" w="114300">
            <a:solidFill>
              <a:srgbClr val="262626"/>
            </a:solidFill>
            <a:prstDash val="dash"/>
            <a:round/>
            <a:headEnd len="med" w="med" type="none"/>
            <a:tailEnd len="lg" w="lg" type="triangle"/>
          </a:ln>
        </p:spPr>
      </p:cxnSp>
      <p:sp>
        <p:nvSpPr>
          <p:cNvPr id="619" name="Shape 619"/>
          <p:cNvSpPr/>
          <p:nvPr/>
        </p:nvSpPr>
        <p:spPr>
          <a:xfrm>
            <a:off x="16029109" y="5330296"/>
            <a:ext cx="4734657" cy="6773724"/>
          </a:xfrm>
          <a:prstGeom prst="rect">
            <a:avLst/>
          </a:prstGeom>
          <a:noFill/>
          <a:ln cap="flat" cmpd="sng" w="12700">
            <a:solidFill>
              <a:srgbClr val="262626"/>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620" name="Shape 620"/>
          <p:cNvGrpSpPr/>
          <p:nvPr/>
        </p:nvGrpSpPr>
        <p:grpSpPr>
          <a:xfrm>
            <a:off x="16525047" y="6627663"/>
            <a:ext cx="3742782" cy="622263"/>
            <a:chOff x="0" y="0"/>
            <a:chExt cx="3742781" cy="622261"/>
          </a:xfrm>
        </p:grpSpPr>
        <p:sp>
          <p:nvSpPr>
            <p:cNvPr id="621" name="Shape 621"/>
            <p:cNvSpPr/>
            <p:nvPr/>
          </p:nvSpPr>
          <p:spPr>
            <a:xfrm>
              <a:off x="0" y="0"/>
              <a:ext cx="3742781" cy="622261"/>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22" name="Shape 622"/>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400" u="none" cap="none" strike="noStrike">
                  <a:solidFill>
                    <a:srgbClr val="FFFFFF"/>
                  </a:solidFill>
                  <a:latin typeface="Calibri"/>
                  <a:ea typeface="Calibri"/>
                  <a:cs typeface="Calibri"/>
                  <a:sym typeface="Calibri"/>
                </a:rPr>
                <a:t>Network layer</a:t>
              </a:r>
            </a:p>
          </p:txBody>
        </p:sp>
      </p:grpSp>
      <p:grpSp>
        <p:nvGrpSpPr>
          <p:cNvPr id="623" name="Shape 623"/>
          <p:cNvGrpSpPr/>
          <p:nvPr/>
        </p:nvGrpSpPr>
        <p:grpSpPr>
          <a:xfrm>
            <a:off x="16525047" y="7560401"/>
            <a:ext cx="3742782" cy="622262"/>
            <a:chOff x="0" y="0"/>
            <a:chExt cx="3742781" cy="622261"/>
          </a:xfrm>
        </p:grpSpPr>
        <p:sp>
          <p:nvSpPr>
            <p:cNvPr id="624" name="Shape 624"/>
            <p:cNvSpPr/>
            <p:nvPr/>
          </p:nvSpPr>
          <p:spPr>
            <a:xfrm>
              <a:off x="0" y="0"/>
              <a:ext cx="3742781" cy="622261"/>
            </a:xfrm>
            <a:prstGeom prst="rect">
              <a:avLst/>
            </a:prstGeom>
            <a:solidFill>
              <a:srgbClr val="F8E805">
                <a:alpha val="431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25" name="Shape 625"/>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REST layer</a:t>
              </a:r>
            </a:p>
          </p:txBody>
        </p:sp>
      </p:grpSp>
      <p:grpSp>
        <p:nvGrpSpPr>
          <p:cNvPr id="626" name="Shape 626"/>
          <p:cNvGrpSpPr/>
          <p:nvPr/>
        </p:nvGrpSpPr>
        <p:grpSpPr>
          <a:xfrm>
            <a:off x="16525047" y="8493133"/>
            <a:ext cx="3742782" cy="622262"/>
            <a:chOff x="0" y="0"/>
            <a:chExt cx="3742781" cy="622261"/>
          </a:xfrm>
        </p:grpSpPr>
        <p:sp>
          <p:nvSpPr>
            <p:cNvPr id="627" name="Shape 627"/>
            <p:cNvSpPr/>
            <p:nvPr/>
          </p:nvSpPr>
          <p:spPr>
            <a:xfrm>
              <a:off x="0" y="0"/>
              <a:ext cx="3742781" cy="622261"/>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28" name="Shape 628"/>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H2O - algos</a:t>
              </a:r>
            </a:p>
          </p:txBody>
        </p:sp>
      </p:grpSp>
      <p:grpSp>
        <p:nvGrpSpPr>
          <p:cNvPr id="629" name="Shape 629"/>
          <p:cNvGrpSpPr/>
          <p:nvPr/>
        </p:nvGrpSpPr>
        <p:grpSpPr>
          <a:xfrm>
            <a:off x="16525047" y="9425867"/>
            <a:ext cx="3742782" cy="622262"/>
            <a:chOff x="0" y="0"/>
            <a:chExt cx="3742781" cy="622261"/>
          </a:xfrm>
        </p:grpSpPr>
        <p:sp>
          <p:nvSpPr>
            <p:cNvPr id="630" name="Shape 630"/>
            <p:cNvSpPr/>
            <p:nvPr/>
          </p:nvSpPr>
          <p:spPr>
            <a:xfrm>
              <a:off x="0" y="0"/>
              <a:ext cx="3742781" cy="622261"/>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31" name="Shape 631"/>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 H2O - core</a:t>
              </a:r>
            </a:p>
          </p:txBody>
        </p:sp>
      </p:grpSp>
      <p:grpSp>
        <p:nvGrpSpPr>
          <p:cNvPr id="632" name="Shape 632"/>
          <p:cNvGrpSpPr/>
          <p:nvPr/>
        </p:nvGrpSpPr>
        <p:grpSpPr>
          <a:xfrm>
            <a:off x="16525047" y="10358599"/>
            <a:ext cx="3742782" cy="622262"/>
            <a:chOff x="0" y="0"/>
            <a:chExt cx="3742781" cy="622261"/>
          </a:xfrm>
        </p:grpSpPr>
        <p:sp>
          <p:nvSpPr>
            <p:cNvPr id="633" name="Shape 633"/>
            <p:cNvSpPr/>
            <p:nvPr/>
          </p:nvSpPr>
          <p:spPr>
            <a:xfrm>
              <a:off x="0" y="0"/>
              <a:ext cx="3742781" cy="622261"/>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34" name="Shape 634"/>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400" u="none" cap="none" strike="noStrike">
                  <a:solidFill>
                    <a:srgbClr val="FFFFFF"/>
                  </a:solidFill>
                  <a:latin typeface="Calibri"/>
                  <a:ea typeface="Calibri"/>
                  <a:cs typeface="Calibri"/>
                  <a:sym typeface="Calibri"/>
                </a:rPr>
                <a:t>User process</a:t>
              </a:r>
            </a:p>
          </p:txBody>
        </p:sp>
      </p:grpSp>
      <p:grpSp>
        <p:nvGrpSpPr>
          <p:cNvPr id="635" name="Shape 635"/>
          <p:cNvGrpSpPr/>
          <p:nvPr/>
        </p:nvGrpSpPr>
        <p:grpSpPr>
          <a:xfrm>
            <a:off x="16525047" y="11291333"/>
            <a:ext cx="3742782" cy="622262"/>
            <a:chOff x="0" y="0"/>
            <a:chExt cx="3742781" cy="622261"/>
          </a:xfrm>
        </p:grpSpPr>
        <p:sp>
          <p:nvSpPr>
            <p:cNvPr id="636" name="Shape 636"/>
            <p:cNvSpPr/>
            <p:nvPr/>
          </p:nvSpPr>
          <p:spPr>
            <a:xfrm>
              <a:off x="0" y="0"/>
              <a:ext cx="3742781" cy="622261"/>
            </a:xfrm>
            <a:prstGeom prst="rect">
              <a:avLst/>
            </a:prstGeom>
            <a:solidFill>
              <a:srgbClr val="F8E805"/>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37" name="Shape 637"/>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 H2O process</a:t>
              </a:r>
            </a:p>
          </p:txBody>
        </p:sp>
      </p:grpSp>
      <p:sp>
        <p:nvSpPr>
          <p:cNvPr id="638" name="Shape 638"/>
          <p:cNvSpPr/>
          <p:nvPr/>
        </p:nvSpPr>
        <p:spPr>
          <a:xfrm>
            <a:off x="16029109" y="5593278"/>
            <a:ext cx="4734657" cy="716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Legend</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grpSp>
        <p:nvGrpSpPr>
          <p:cNvPr id="643" name="Shape 643"/>
          <p:cNvGrpSpPr/>
          <p:nvPr/>
        </p:nvGrpSpPr>
        <p:grpSpPr>
          <a:xfrm>
            <a:off x="3853492" y="3392510"/>
            <a:ext cx="7886072" cy="1564878"/>
            <a:chOff x="0" y="0"/>
            <a:chExt cx="7886071" cy="1564876"/>
          </a:xfrm>
        </p:grpSpPr>
        <p:sp>
          <p:nvSpPr>
            <p:cNvPr id="644" name="Shape 644"/>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45" name="Shape 645"/>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46" name="Shape 646"/>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grpSp>
        <p:nvGrpSpPr>
          <p:cNvPr id="647" name="Shape 647"/>
          <p:cNvGrpSpPr/>
          <p:nvPr/>
        </p:nvGrpSpPr>
        <p:grpSpPr>
          <a:xfrm>
            <a:off x="3853492" y="8770240"/>
            <a:ext cx="7886072" cy="1564878"/>
            <a:chOff x="0" y="0"/>
            <a:chExt cx="7886071" cy="1564876"/>
          </a:xfrm>
        </p:grpSpPr>
        <p:sp>
          <p:nvSpPr>
            <p:cNvPr id="648" name="Shape 648"/>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49" name="Shape 649"/>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50" name="Shape 650"/>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grpSp>
        <p:nvGrpSpPr>
          <p:cNvPr id="651" name="Shape 651"/>
          <p:cNvGrpSpPr/>
          <p:nvPr/>
        </p:nvGrpSpPr>
        <p:grpSpPr>
          <a:xfrm>
            <a:off x="12510538" y="3392510"/>
            <a:ext cx="7886072" cy="1564878"/>
            <a:chOff x="0" y="0"/>
            <a:chExt cx="7886071" cy="1564876"/>
          </a:xfrm>
        </p:grpSpPr>
        <p:sp>
          <p:nvSpPr>
            <p:cNvPr id="652" name="Shape 652"/>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53" name="Shape 653"/>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54" name="Shape 654"/>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grpSp>
        <p:nvGrpSpPr>
          <p:cNvPr id="655" name="Shape 655"/>
          <p:cNvGrpSpPr/>
          <p:nvPr/>
        </p:nvGrpSpPr>
        <p:grpSpPr>
          <a:xfrm>
            <a:off x="12510538" y="6063182"/>
            <a:ext cx="7886072" cy="1564876"/>
            <a:chOff x="0" y="0"/>
            <a:chExt cx="7886071" cy="1564876"/>
          </a:xfrm>
        </p:grpSpPr>
        <p:sp>
          <p:nvSpPr>
            <p:cNvPr id="656" name="Shape 656"/>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57" name="Shape 657"/>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58" name="Shape 658"/>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grpSp>
        <p:nvGrpSpPr>
          <p:cNvPr id="659" name="Shape 659"/>
          <p:cNvGrpSpPr/>
          <p:nvPr/>
        </p:nvGrpSpPr>
        <p:grpSpPr>
          <a:xfrm>
            <a:off x="12510538" y="8770240"/>
            <a:ext cx="7886072" cy="1564878"/>
            <a:chOff x="0" y="0"/>
            <a:chExt cx="7886071" cy="1564876"/>
          </a:xfrm>
        </p:grpSpPr>
        <p:sp>
          <p:nvSpPr>
            <p:cNvPr id="660" name="Shape 660"/>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61" name="Shape 661"/>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62" name="Shape 662"/>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grpSp>
        <p:nvGrpSpPr>
          <p:cNvPr id="663" name="Shape 663"/>
          <p:cNvGrpSpPr/>
          <p:nvPr/>
        </p:nvGrpSpPr>
        <p:grpSpPr>
          <a:xfrm>
            <a:off x="3605237" y="5988935"/>
            <a:ext cx="8382582" cy="1663403"/>
            <a:chOff x="0" y="0"/>
            <a:chExt cx="8382580" cy="1663401"/>
          </a:xfrm>
        </p:grpSpPr>
        <p:sp>
          <p:nvSpPr>
            <p:cNvPr id="664" name="Shape 664"/>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65" name="Shape 665"/>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66" name="Shape 666"/>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sp>
        <p:nvSpPr>
          <p:cNvPr id="667" name="Shape 667"/>
          <p:cNvSpPr/>
          <p:nvPr/>
        </p:nvSpPr>
        <p:spPr>
          <a:xfrm>
            <a:off x="5040473" y="3815267"/>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668" name="Shape 668"/>
          <p:cNvSpPr/>
          <p:nvPr/>
        </p:nvSpPr>
        <p:spPr>
          <a:xfrm>
            <a:off x="5516039"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669" name="Shape 669"/>
          <p:cNvSpPr/>
          <p:nvPr/>
        </p:nvSpPr>
        <p:spPr>
          <a:xfrm>
            <a:off x="14001426" y="3836571"/>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Administration</a:t>
            </a:r>
          </a:p>
        </p:txBody>
      </p:sp>
      <p:sp>
        <p:nvSpPr>
          <p:cNvPr id="670" name="Shape 670"/>
          <p:cNvSpPr/>
          <p:nvPr/>
        </p:nvSpPr>
        <p:spPr>
          <a:xfrm>
            <a:off x="14001426"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
        <p:nvSpPr>
          <p:cNvPr id="671" name="Shape 671"/>
          <p:cNvSpPr/>
          <p:nvPr/>
        </p:nvSpPr>
        <p:spPr>
          <a:xfrm>
            <a:off x="14001426"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
        <p:nvSpPr>
          <p:cNvPr id="672" name="Shape 672"/>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sp>
        <p:nvSpPr>
          <p:cNvPr id="673" name="Shape 673"/>
          <p:cNvSpPr/>
          <p:nvPr/>
        </p:nvSpPr>
        <p:spPr>
          <a:xfrm>
            <a:off x="5459492" y="9239286"/>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7" name="Shape 677"/>
        <p:cNvGrpSpPr/>
        <p:nvPr/>
      </p:nvGrpSpPr>
      <p:grpSpPr>
        <a:xfrm>
          <a:off x="0" y="0"/>
          <a:ext cx="0" cy="0"/>
          <a:chOff x="0" y="0"/>
          <a:chExt cx="0" cy="0"/>
        </a:xfrm>
      </p:grpSpPr>
      <p:sp>
        <p:nvSpPr>
          <p:cNvPr id="678" name="Shape 678"/>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5760" u="none" cap="none" strike="noStrike">
                <a:solidFill>
                  <a:srgbClr val="000000"/>
                </a:solidFill>
                <a:latin typeface="Courier"/>
                <a:ea typeface="Courier"/>
                <a:cs typeface="Courier"/>
                <a:sym typeface="Courier"/>
              </a:rPr>
              <a:t>DATA TRANSFER BETWEEN H2O/PYTHON</a:t>
            </a:r>
          </a:p>
        </p:txBody>
      </p:sp>
      <p:grpSp>
        <p:nvGrpSpPr>
          <p:cNvPr id="679" name="Shape 679"/>
          <p:cNvGrpSpPr/>
          <p:nvPr/>
        </p:nvGrpSpPr>
        <p:grpSpPr>
          <a:xfrm>
            <a:off x="3506432" y="3333503"/>
            <a:ext cx="17371134" cy="4960512"/>
            <a:chOff x="0" y="0"/>
            <a:chExt cx="17371132" cy="4960510"/>
          </a:xfrm>
        </p:grpSpPr>
        <p:sp>
          <p:nvSpPr>
            <p:cNvPr id="680" name="Shape 680"/>
            <p:cNvSpPr/>
            <p:nvPr/>
          </p:nvSpPr>
          <p:spPr>
            <a:xfrm>
              <a:off x="0" y="0"/>
              <a:ext cx="8146089" cy="4960510"/>
            </a:xfrm>
            <a:prstGeom prst="rect">
              <a:avLst/>
            </a:prstGeom>
            <a:solidFill>
              <a:srgbClr val="DDDDDD"/>
            </a:solidFill>
            <a:ln cap="flat" cmpd="sng" w="25400">
              <a:solidFill>
                <a:srgbClr val="535353"/>
              </a:solidFill>
              <a:prstDash val="solid"/>
              <a:miter/>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81" name="Shape 681"/>
            <p:cNvSpPr/>
            <p:nvPr/>
          </p:nvSpPr>
          <p:spPr>
            <a:xfrm>
              <a:off x="9225043" y="0"/>
              <a:ext cx="8146089" cy="4960510"/>
            </a:xfrm>
            <a:prstGeom prst="rect">
              <a:avLst/>
            </a:prstGeom>
            <a:solidFill>
              <a:srgbClr val="DDDDDD"/>
            </a:solidFill>
            <a:ln cap="flat" cmpd="sng" w="25400">
              <a:solidFill>
                <a:srgbClr val="535353"/>
              </a:solidFill>
              <a:prstDash val="solid"/>
              <a:miter/>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82" name="Shape 682"/>
            <p:cNvSpPr/>
            <p:nvPr/>
          </p:nvSpPr>
          <p:spPr>
            <a:xfrm>
              <a:off x="20392" y="199668"/>
              <a:ext cx="8105302" cy="7924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h2o.H2OFrame</a:t>
              </a:r>
            </a:p>
          </p:txBody>
        </p:sp>
        <p:sp>
          <p:nvSpPr>
            <p:cNvPr id="683" name="Shape 683"/>
            <p:cNvSpPr/>
            <p:nvPr/>
          </p:nvSpPr>
          <p:spPr>
            <a:xfrm>
              <a:off x="9245438" y="199668"/>
              <a:ext cx="8105302" cy="1402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h2o.as_list OR h2o_frame.as_data_frame</a:t>
              </a:r>
            </a:p>
          </p:txBody>
        </p:sp>
        <p:sp>
          <p:nvSpPr>
            <p:cNvPr id="684" name="Shape 684"/>
            <p:cNvSpPr/>
            <p:nvPr/>
          </p:nvSpPr>
          <p:spPr>
            <a:xfrm>
              <a:off x="248663" y="1546467"/>
              <a:ext cx="7648760" cy="2862580"/>
            </a:xfrm>
            <a:prstGeom prst="rect">
              <a:avLst/>
            </a:prstGeom>
            <a:noFill/>
            <a:ln>
              <a:noFill/>
            </a:ln>
          </p:spPr>
          <p:txBody>
            <a:bodyPr anchorCtr="0" anchor="t" bIns="91425" lIns="91425" rIns="91425" tIns="91425">
              <a:noAutofit/>
            </a:bodyPr>
            <a:lstStyle/>
            <a:p>
              <a:pPr indent="-280736" lvl="0" marL="280736" marR="0" rtl="0" algn="l">
                <a:lnSpc>
                  <a:spcPct val="100000"/>
                </a:lnSpc>
                <a:spcBef>
                  <a:spcPts val="0"/>
                </a:spcBef>
                <a:spcAft>
                  <a:spcPts val="0"/>
                </a:spcAft>
                <a:buClr>
                  <a:srgbClr val="000000"/>
                </a:buClr>
                <a:buSzPct val="100000"/>
                <a:buFont typeface="Arial"/>
                <a:buChar char="•"/>
              </a:pPr>
              <a:r>
                <a:rPr b="0" i="0" lang="en-US" sz="3600" u="none" cap="none" strike="noStrike">
                  <a:solidFill>
                    <a:srgbClr val="000000"/>
                  </a:solidFill>
                  <a:latin typeface="Arial"/>
                  <a:ea typeface="Arial"/>
                  <a:cs typeface="Arial"/>
                  <a:sym typeface="Arial"/>
                </a:rPr>
                <a:t>Turns python pandas frame into an H2OFrame</a:t>
              </a:r>
            </a:p>
            <a:p>
              <a:pPr indent="-280736" lvl="0" marL="280736" marR="0" rtl="0" algn="l">
                <a:lnSpc>
                  <a:spcPct val="100000"/>
                </a:lnSpc>
                <a:spcBef>
                  <a:spcPts val="0"/>
                </a:spcBef>
                <a:spcAft>
                  <a:spcPts val="0"/>
                </a:spcAft>
                <a:buClr>
                  <a:srgbClr val="000000"/>
                </a:buClr>
                <a:buSzPct val="100000"/>
                <a:buFont typeface="Arial"/>
                <a:buChar char="•"/>
              </a:pPr>
              <a:r>
                <a:rPr b="0" i="0" lang="en-US" sz="3600" u="none" cap="none" strike="noStrike">
                  <a:solidFill>
                    <a:srgbClr val="000000"/>
                  </a:solidFill>
                  <a:latin typeface="Arial"/>
                  <a:ea typeface="Arial"/>
                  <a:cs typeface="Arial"/>
                  <a:sym typeface="Arial"/>
                </a:rPr>
                <a:t>Saves dataframe to CSV and then performs</a:t>
              </a:r>
              <a:r>
                <a:rPr b="0" i="0" lang="en-US" sz="3600" u="none" cap="none" strike="noStrike">
                  <a:solidFill>
                    <a:srgbClr val="000000"/>
                  </a:solidFill>
                  <a:latin typeface="Courier"/>
                  <a:ea typeface="Courier"/>
                  <a:cs typeface="Courier"/>
                  <a:sym typeface="Courier"/>
                </a:rPr>
                <a:t> h2o.upload()</a:t>
              </a:r>
              <a:r>
                <a:rPr b="0" i="0" lang="en-US" sz="3600" u="none" cap="none" strike="noStrike">
                  <a:solidFill>
                    <a:srgbClr val="000000"/>
                  </a:solidFill>
                  <a:latin typeface="Arial"/>
                  <a:ea typeface="Arial"/>
                  <a:cs typeface="Arial"/>
                  <a:sym typeface="Arial"/>
                </a:rPr>
                <a:t> to H2O cluster </a:t>
              </a:r>
            </a:p>
          </p:txBody>
        </p:sp>
        <p:sp>
          <p:nvSpPr>
            <p:cNvPr id="685" name="Shape 685"/>
            <p:cNvSpPr/>
            <p:nvPr/>
          </p:nvSpPr>
          <p:spPr>
            <a:xfrm>
              <a:off x="9473709" y="1546467"/>
              <a:ext cx="7648760" cy="2834923"/>
            </a:xfrm>
            <a:prstGeom prst="rect">
              <a:avLst/>
            </a:prstGeom>
            <a:noFill/>
            <a:ln>
              <a:noFill/>
            </a:ln>
          </p:spPr>
          <p:txBody>
            <a:bodyPr anchorCtr="0" anchor="t" bIns="91425" lIns="91425" rIns="91425" tIns="91425">
              <a:noAutofit/>
            </a:bodyPr>
            <a:lstStyle/>
            <a:p>
              <a:pPr indent="-280736" lvl="0" marL="280736" marR="0" rtl="0" algn="l">
                <a:lnSpc>
                  <a:spcPct val="100000"/>
                </a:lnSpc>
                <a:spcBef>
                  <a:spcPts val="0"/>
                </a:spcBef>
                <a:spcAft>
                  <a:spcPts val="0"/>
                </a:spcAft>
                <a:buClr>
                  <a:srgbClr val="000000"/>
                </a:buClr>
                <a:buSzPct val="100000"/>
                <a:buFont typeface="Arial"/>
                <a:buChar char="•"/>
              </a:pPr>
              <a:r>
                <a:rPr b="0" i="0" lang="en-US" sz="3600" u="none" cap="none" strike="noStrike">
                  <a:solidFill>
                    <a:srgbClr val="000000"/>
                  </a:solidFill>
                  <a:latin typeface="Arial"/>
                  <a:ea typeface="Arial"/>
                  <a:cs typeface="Arial"/>
                  <a:sym typeface="Arial"/>
                </a:rPr>
                <a:t>Turns H2OFrame to lists of list or pandas frame</a:t>
              </a:r>
            </a:p>
            <a:p>
              <a:pPr indent="-280736" lvl="0" marL="280736" marR="0" rtl="0" algn="l">
                <a:lnSpc>
                  <a:spcPct val="100000"/>
                </a:lnSpc>
                <a:spcBef>
                  <a:spcPts val="0"/>
                </a:spcBef>
                <a:spcAft>
                  <a:spcPts val="0"/>
                </a:spcAft>
                <a:buClr>
                  <a:srgbClr val="000000"/>
                </a:buClr>
                <a:buSzPct val="100000"/>
                <a:buFont typeface="Arial"/>
                <a:buChar char="•"/>
              </a:pPr>
              <a:r>
                <a:rPr b="0" i="0" lang="en-US" sz="3600" u="none" cap="none" strike="noStrike">
                  <a:solidFill>
                    <a:srgbClr val="000000"/>
                  </a:solidFill>
                  <a:latin typeface="Arial"/>
                  <a:ea typeface="Arial"/>
                  <a:cs typeface="Arial"/>
                  <a:sym typeface="Arial"/>
                </a:rPr>
                <a:t>Downloads the H2OFrame locally and will parse with pandas if use_pandas is set to True</a:t>
              </a:r>
            </a:p>
          </p:txBody>
        </p:sp>
      </p:grpSp>
      <p:sp>
        <p:nvSpPr>
          <p:cNvPr id="686" name="Shape 686"/>
          <p:cNvSpPr/>
          <p:nvPr/>
        </p:nvSpPr>
        <p:spPr>
          <a:xfrm>
            <a:off x="4753862" y="9600196"/>
            <a:ext cx="15241508" cy="128244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3600" u="none" cap="none" strike="noStrike">
                <a:solidFill>
                  <a:srgbClr val="000000"/>
                </a:solidFill>
                <a:latin typeface="Helvetica Neue"/>
                <a:ea typeface="Helvetica Neue"/>
                <a:cs typeface="Helvetica Neue"/>
                <a:sym typeface="Helvetica Neue"/>
              </a:rPr>
              <a:t>Note:</a:t>
            </a:r>
            <a:r>
              <a:rPr b="0" i="0" lang="en-US" sz="3600" u="none" cap="none" strike="noStrike">
                <a:solidFill>
                  <a:srgbClr val="000000"/>
                </a:solidFill>
                <a:latin typeface="Helvetica Neue"/>
                <a:ea typeface="Helvetica Neue"/>
                <a:cs typeface="Helvetica Neue"/>
                <a:sym typeface="Helvetica Neue"/>
              </a:rPr>
              <a:t> Be mindful of </a:t>
            </a:r>
            <a:r>
              <a:rPr b="0" i="0" lang="en-US" sz="3600" u="none" cap="none" strike="noStrike">
                <a:solidFill>
                  <a:srgbClr val="000000"/>
                </a:solidFill>
                <a:latin typeface="Courier"/>
                <a:ea typeface="Courier"/>
                <a:cs typeface="Courier"/>
                <a:sym typeface="Courier"/>
              </a:rPr>
              <a:t>h2o.as_list</a:t>
            </a:r>
            <a:r>
              <a:rPr b="0" i="0" lang="en-US" sz="3600" u="none" cap="none" strike="noStrike">
                <a:solidFill>
                  <a:srgbClr val="000000"/>
                </a:solidFill>
                <a:latin typeface="Helvetica Neue"/>
                <a:ea typeface="Helvetica Neue"/>
                <a:cs typeface="Helvetica Neue"/>
                <a:sym typeface="Helvetica Neue"/>
              </a:rPr>
              <a:t>, it is difficult to fit a large H2OFrame into a Python session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grpSp>
        <p:nvGrpSpPr>
          <p:cNvPr id="161" name="Shape 161"/>
          <p:cNvGrpSpPr/>
          <p:nvPr/>
        </p:nvGrpSpPr>
        <p:grpSpPr>
          <a:xfrm>
            <a:off x="3853492" y="6063182"/>
            <a:ext cx="7886072" cy="1564876"/>
            <a:chOff x="0" y="0"/>
            <a:chExt cx="7886071" cy="1564876"/>
          </a:xfrm>
        </p:grpSpPr>
        <p:sp>
          <p:nvSpPr>
            <p:cNvPr id="162" name="Shape 162"/>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63" name="Shape 163"/>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64" name="Shape 164"/>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grpSp>
        <p:nvGrpSpPr>
          <p:cNvPr id="165" name="Shape 165"/>
          <p:cNvGrpSpPr/>
          <p:nvPr/>
        </p:nvGrpSpPr>
        <p:grpSpPr>
          <a:xfrm>
            <a:off x="3853492" y="8770240"/>
            <a:ext cx="7886072" cy="1564878"/>
            <a:chOff x="0" y="0"/>
            <a:chExt cx="7886071" cy="1564876"/>
          </a:xfrm>
        </p:grpSpPr>
        <p:sp>
          <p:nvSpPr>
            <p:cNvPr id="166" name="Shape 166"/>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67" name="Shape 167"/>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68" name="Shape 168"/>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grpSp>
        <p:nvGrpSpPr>
          <p:cNvPr id="169" name="Shape 169"/>
          <p:cNvGrpSpPr/>
          <p:nvPr/>
        </p:nvGrpSpPr>
        <p:grpSpPr>
          <a:xfrm>
            <a:off x="12510538" y="3392510"/>
            <a:ext cx="7886072" cy="1564878"/>
            <a:chOff x="0" y="0"/>
            <a:chExt cx="7886071" cy="1564876"/>
          </a:xfrm>
        </p:grpSpPr>
        <p:sp>
          <p:nvSpPr>
            <p:cNvPr id="170" name="Shape 170"/>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71" name="Shape 171"/>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72" name="Shape 172"/>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grpSp>
        <p:nvGrpSpPr>
          <p:cNvPr id="173" name="Shape 173"/>
          <p:cNvGrpSpPr/>
          <p:nvPr/>
        </p:nvGrpSpPr>
        <p:grpSpPr>
          <a:xfrm>
            <a:off x="12510538" y="6063182"/>
            <a:ext cx="7886072" cy="1564876"/>
            <a:chOff x="0" y="0"/>
            <a:chExt cx="7886071" cy="1564876"/>
          </a:xfrm>
        </p:grpSpPr>
        <p:sp>
          <p:nvSpPr>
            <p:cNvPr id="174" name="Shape 174"/>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75" name="Shape 175"/>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76" name="Shape 176"/>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grpSp>
        <p:nvGrpSpPr>
          <p:cNvPr id="177" name="Shape 177"/>
          <p:cNvGrpSpPr/>
          <p:nvPr/>
        </p:nvGrpSpPr>
        <p:grpSpPr>
          <a:xfrm>
            <a:off x="12510538" y="8770240"/>
            <a:ext cx="7886072" cy="1564878"/>
            <a:chOff x="0" y="0"/>
            <a:chExt cx="7886071" cy="1564876"/>
          </a:xfrm>
        </p:grpSpPr>
        <p:sp>
          <p:nvSpPr>
            <p:cNvPr id="178" name="Shape 178"/>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79" name="Shape 179"/>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80" name="Shape 180"/>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grpSp>
        <p:nvGrpSpPr>
          <p:cNvPr id="181" name="Shape 181"/>
          <p:cNvGrpSpPr/>
          <p:nvPr/>
        </p:nvGrpSpPr>
        <p:grpSpPr>
          <a:xfrm>
            <a:off x="3548692" y="3293985"/>
            <a:ext cx="8382581" cy="1663403"/>
            <a:chOff x="0" y="0"/>
            <a:chExt cx="8382580" cy="1663401"/>
          </a:xfrm>
        </p:grpSpPr>
        <p:sp>
          <p:nvSpPr>
            <p:cNvPr id="182" name="Shape 182"/>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83" name="Shape 183"/>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84" name="Shape 184"/>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sp>
        <p:nvSpPr>
          <p:cNvPr id="185" name="Shape 185"/>
          <p:cNvSpPr/>
          <p:nvPr/>
        </p:nvSpPr>
        <p:spPr>
          <a:xfrm>
            <a:off x="5255807" y="3842205"/>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186" name="Shape 186"/>
          <p:cNvSpPr/>
          <p:nvPr/>
        </p:nvSpPr>
        <p:spPr>
          <a:xfrm>
            <a:off x="5459492" y="6507242"/>
            <a:ext cx="5808916"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187" name="Shape 187"/>
          <p:cNvSpPr/>
          <p:nvPr/>
        </p:nvSpPr>
        <p:spPr>
          <a:xfrm>
            <a:off x="14001426" y="3836571"/>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Administration</a:t>
            </a:r>
          </a:p>
        </p:txBody>
      </p:sp>
      <p:sp>
        <p:nvSpPr>
          <p:cNvPr id="188" name="Shape 188"/>
          <p:cNvSpPr/>
          <p:nvPr/>
        </p:nvSpPr>
        <p:spPr>
          <a:xfrm>
            <a:off x="14001426"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
        <p:nvSpPr>
          <p:cNvPr id="189" name="Shape 189"/>
          <p:cNvSpPr/>
          <p:nvPr/>
        </p:nvSpPr>
        <p:spPr>
          <a:xfrm>
            <a:off x="14001426"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
        <p:nvSpPr>
          <p:cNvPr id="190" name="Shape 190"/>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sp>
        <p:nvSpPr>
          <p:cNvPr id="191" name="Shape 191"/>
          <p:cNvSpPr/>
          <p:nvPr/>
        </p:nvSpPr>
        <p:spPr>
          <a:xfrm>
            <a:off x="5459492" y="9239286"/>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0" name="Shape 690"/>
        <p:cNvGrpSpPr/>
        <p:nvPr/>
      </p:nvGrpSpPr>
      <p:grpSpPr>
        <a:xfrm>
          <a:off x="0" y="0"/>
          <a:ext cx="0" cy="0"/>
          <a:chOff x="0" y="0"/>
          <a:chExt cx="0" cy="0"/>
        </a:xfrm>
      </p:grpSpPr>
      <p:sp>
        <p:nvSpPr>
          <p:cNvPr id="691" name="Shape 691"/>
          <p:cNvSpPr/>
          <p:nvPr/>
        </p:nvSpPr>
        <p:spPr>
          <a:xfrm>
            <a:off x="3098800" y="5588000"/>
            <a:ext cx="18237200" cy="8178799"/>
          </a:xfrm>
          <a:prstGeom prst="rect">
            <a:avLst/>
          </a:prstGeom>
          <a:solidFill>
            <a:srgbClr val="535353"/>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92" name="Shape 692"/>
          <p:cNvSpPr/>
          <p:nvPr/>
        </p:nvSpPr>
        <p:spPr>
          <a:xfrm>
            <a:off x="3048000" y="0"/>
            <a:ext cx="18288000" cy="5613399"/>
          </a:xfrm>
          <a:prstGeom prst="rect">
            <a:avLst/>
          </a:prstGeom>
          <a:solidFill>
            <a:srgbClr val="FAE41A"/>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pic>
        <p:nvPicPr>
          <p:cNvPr id="693" name="Shape 693"/>
          <p:cNvPicPr preferRelativeResize="0"/>
          <p:nvPr/>
        </p:nvPicPr>
        <p:blipFill rotWithShape="1">
          <a:blip r:embed="rId3">
            <a:alphaModFix/>
          </a:blip>
          <a:srcRect b="0" l="0" r="0" t="0"/>
          <a:stretch/>
        </p:blipFill>
        <p:spPr>
          <a:xfrm>
            <a:off x="7752556" y="1104503"/>
            <a:ext cx="8878993" cy="3404497"/>
          </a:xfrm>
          <a:prstGeom prst="rect">
            <a:avLst/>
          </a:prstGeom>
          <a:noFill/>
          <a:ln>
            <a:noFill/>
          </a:ln>
        </p:spPr>
      </p:pic>
      <p:sp>
        <p:nvSpPr>
          <p:cNvPr id="694" name="Shape 694"/>
          <p:cNvSpPr/>
          <p:nvPr/>
        </p:nvSpPr>
        <p:spPr>
          <a:xfrm>
            <a:off x="3011476" y="8481145"/>
            <a:ext cx="18107046" cy="1363980"/>
          </a:xfrm>
          <a:prstGeom prst="rect">
            <a:avLst/>
          </a:prstGeom>
          <a:noFill/>
          <a:ln>
            <a:noFill/>
          </a:ln>
        </p:spPr>
        <p:txBody>
          <a:bodyPr anchorCtr="0" anchor="t" bIns="91425" lIns="91425" rIns="91425" tIns="91425">
            <a:noAutofit/>
          </a:bodyPr>
          <a:lstStyle/>
          <a:p>
            <a:pPr indent="228600" lvl="1" marL="0" marR="0" rtl="0" algn="l">
              <a:lnSpc>
                <a:spcPct val="100000"/>
              </a:lnSpc>
              <a:spcBef>
                <a:spcPts val="0"/>
              </a:spcBef>
              <a:spcAft>
                <a:spcPts val="0"/>
              </a:spcAft>
              <a:buClr>
                <a:srgbClr val="FFFFFF"/>
              </a:buClr>
              <a:buSzPct val="25000"/>
              <a:buFont typeface="Calibri"/>
              <a:buNone/>
            </a:pPr>
            <a:r>
              <a:rPr b="0" i="0" lang="en-US" sz="8000" u="none" cap="none" strike="noStrike">
                <a:solidFill>
                  <a:srgbClr val="FFFFFF"/>
                </a:solidFill>
                <a:latin typeface="Calibri"/>
                <a:ea typeface="Calibri"/>
                <a:cs typeface="Calibri"/>
                <a:sym typeface="Calibri"/>
              </a:rPr>
              <a:t>Column Types: Enum, Numeric, Dates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8" name="Shape 698"/>
        <p:cNvGrpSpPr/>
        <p:nvPr/>
      </p:nvGrpSpPr>
      <p:grpSpPr>
        <a:xfrm>
          <a:off x="0" y="0"/>
          <a:ext cx="0" cy="0"/>
          <a:chOff x="0" y="0"/>
          <a:chExt cx="0" cy="0"/>
        </a:xfrm>
      </p:grpSpPr>
      <p:sp>
        <p:nvSpPr>
          <p:cNvPr id="699" name="Shape 699"/>
          <p:cNvSpPr txBox="1"/>
          <p:nvPr>
            <p:ph type="title"/>
          </p:nvPr>
        </p:nvSpPr>
        <p:spPr>
          <a:xfrm>
            <a:off x="3962400" y="513674"/>
            <a:ext cx="16459200" cy="1602277"/>
          </a:xfrm>
          <a:prstGeom prst="rect">
            <a:avLst/>
          </a:prstGeom>
          <a:noFill/>
          <a:ln>
            <a:noFill/>
          </a:ln>
        </p:spPr>
        <p:txBody>
          <a:bodyPr anchorCtr="0" anchor="b" bIns="182825" lIns="182825" rIns="182825" tIns="182825">
            <a:noAutofit/>
          </a:bodyPr>
          <a:lstStyle/>
          <a:p>
            <a:pPr indent="0" lvl="0" marL="0" marR="0" rtl="0" algn="ctr">
              <a:lnSpc>
                <a:spcPct val="107407"/>
              </a:lnSpc>
              <a:spcBef>
                <a:spcPts val="0"/>
              </a:spcBef>
              <a:spcAft>
                <a:spcPts val="0"/>
              </a:spcAft>
              <a:buClr>
                <a:srgbClr val="535353"/>
              </a:buClr>
              <a:buSzPct val="25000"/>
              <a:buFont typeface="Calibri"/>
              <a:buNone/>
            </a:pPr>
            <a:r>
              <a:rPr b="0" i="0" lang="en-US" sz="7200" u="none" cap="none" strike="noStrike">
                <a:solidFill>
                  <a:srgbClr val="535353"/>
                </a:solidFill>
                <a:latin typeface="Calibri"/>
                <a:ea typeface="Calibri"/>
                <a:cs typeface="Calibri"/>
                <a:sym typeface="Calibri"/>
              </a:rPr>
              <a:t>Enum vs. Numeric vs. Dates</a:t>
            </a:r>
          </a:p>
        </p:txBody>
      </p:sp>
      <p:sp>
        <p:nvSpPr>
          <p:cNvPr id="700" name="Shape 700"/>
          <p:cNvSpPr/>
          <p:nvPr/>
        </p:nvSpPr>
        <p:spPr>
          <a:xfrm>
            <a:off x="4749800" y="3251200"/>
            <a:ext cx="5689600" cy="2540000"/>
          </a:xfrm>
          <a:prstGeom prst="rect">
            <a:avLst/>
          </a:prstGeom>
          <a:solidFill>
            <a:srgbClr val="595959"/>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01" name="Shape 701"/>
          <p:cNvSpPr/>
          <p:nvPr/>
        </p:nvSpPr>
        <p:spPr>
          <a:xfrm>
            <a:off x="4749800" y="6451600"/>
            <a:ext cx="5689600" cy="2540000"/>
          </a:xfrm>
          <a:prstGeom prst="rect">
            <a:avLst/>
          </a:prstGeom>
          <a:solidFill>
            <a:srgbClr val="595959"/>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02" name="Shape 702"/>
          <p:cNvSpPr/>
          <p:nvPr/>
        </p:nvSpPr>
        <p:spPr>
          <a:xfrm>
            <a:off x="4749800" y="9652000"/>
            <a:ext cx="5689600" cy="2540000"/>
          </a:xfrm>
          <a:prstGeom prst="rect">
            <a:avLst/>
          </a:prstGeom>
          <a:solidFill>
            <a:srgbClr val="595959"/>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cxnSp>
        <p:nvCxnSpPr>
          <p:cNvPr id="703" name="Shape 703"/>
          <p:cNvCxnSpPr/>
          <p:nvPr/>
        </p:nvCxnSpPr>
        <p:spPr>
          <a:xfrm flipH="1" rot="10800000">
            <a:off x="10915127" y="3251199"/>
            <a:ext cx="0" cy="2540000"/>
          </a:xfrm>
          <a:prstGeom prst="straightConnector1">
            <a:avLst/>
          </a:prstGeom>
          <a:noFill/>
          <a:ln cap="flat" cmpd="sng" w="114300">
            <a:solidFill>
              <a:srgbClr val="FBE93A"/>
            </a:solidFill>
            <a:prstDash val="solid"/>
            <a:round/>
            <a:headEnd len="med" w="med" type="none"/>
            <a:tailEnd len="med" w="med" type="none"/>
          </a:ln>
        </p:spPr>
      </p:cxnSp>
      <p:cxnSp>
        <p:nvCxnSpPr>
          <p:cNvPr id="704" name="Shape 704"/>
          <p:cNvCxnSpPr/>
          <p:nvPr/>
        </p:nvCxnSpPr>
        <p:spPr>
          <a:xfrm flipH="1" rot="10800000">
            <a:off x="10915127" y="6451599"/>
            <a:ext cx="0" cy="2540000"/>
          </a:xfrm>
          <a:prstGeom prst="straightConnector1">
            <a:avLst/>
          </a:prstGeom>
          <a:noFill/>
          <a:ln cap="flat" cmpd="sng" w="114300">
            <a:solidFill>
              <a:srgbClr val="FBE93A"/>
            </a:solidFill>
            <a:prstDash val="solid"/>
            <a:round/>
            <a:headEnd len="med" w="med" type="none"/>
            <a:tailEnd len="med" w="med" type="none"/>
          </a:ln>
        </p:spPr>
      </p:cxnSp>
      <p:cxnSp>
        <p:nvCxnSpPr>
          <p:cNvPr id="705" name="Shape 705"/>
          <p:cNvCxnSpPr/>
          <p:nvPr/>
        </p:nvCxnSpPr>
        <p:spPr>
          <a:xfrm flipH="1" rot="10800000">
            <a:off x="10915127" y="9651999"/>
            <a:ext cx="0" cy="2540000"/>
          </a:xfrm>
          <a:prstGeom prst="straightConnector1">
            <a:avLst/>
          </a:prstGeom>
          <a:noFill/>
          <a:ln cap="flat" cmpd="sng" w="114300">
            <a:solidFill>
              <a:srgbClr val="FBE93A"/>
            </a:solidFill>
            <a:prstDash val="solid"/>
            <a:round/>
            <a:headEnd len="med" w="med" type="none"/>
            <a:tailEnd len="med" w="med" type="none"/>
          </a:ln>
        </p:spPr>
      </p:cxnSp>
      <p:sp>
        <p:nvSpPr>
          <p:cNvPr id="706" name="Shape 706"/>
          <p:cNvSpPr/>
          <p:nvPr/>
        </p:nvSpPr>
        <p:spPr>
          <a:xfrm>
            <a:off x="4800403" y="4061458"/>
            <a:ext cx="5588394" cy="9448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en-US" sz="5000" u="none" cap="none" strike="noStrike">
                <a:solidFill>
                  <a:srgbClr val="FFFFFF"/>
                </a:solidFill>
                <a:latin typeface="Helvetica Neue"/>
                <a:ea typeface="Helvetica Neue"/>
                <a:cs typeface="Helvetica Neue"/>
                <a:sym typeface="Helvetica Neue"/>
              </a:rPr>
              <a:t>Enum</a:t>
            </a:r>
          </a:p>
        </p:txBody>
      </p:sp>
      <p:sp>
        <p:nvSpPr>
          <p:cNvPr id="707" name="Shape 707"/>
          <p:cNvSpPr/>
          <p:nvPr/>
        </p:nvSpPr>
        <p:spPr>
          <a:xfrm>
            <a:off x="4800403" y="7261859"/>
            <a:ext cx="5588394" cy="9448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en-US" sz="5000" u="none" cap="none" strike="noStrike">
                <a:solidFill>
                  <a:srgbClr val="FFFFFF"/>
                </a:solidFill>
                <a:latin typeface="Helvetica Neue"/>
                <a:ea typeface="Helvetica Neue"/>
                <a:cs typeface="Helvetica Neue"/>
                <a:sym typeface="Helvetica Neue"/>
              </a:rPr>
              <a:t>Numeric</a:t>
            </a:r>
          </a:p>
        </p:txBody>
      </p:sp>
      <p:sp>
        <p:nvSpPr>
          <p:cNvPr id="708" name="Shape 708"/>
          <p:cNvSpPr/>
          <p:nvPr/>
        </p:nvSpPr>
        <p:spPr>
          <a:xfrm>
            <a:off x="4800403" y="10462259"/>
            <a:ext cx="5588394" cy="9448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en-US" sz="5000" u="none" cap="none" strike="noStrike">
                <a:solidFill>
                  <a:srgbClr val="FFFFFF"/>
                </a:solidFill>
                <a:latin typeface="Helvetica Neue"/>
                <a:ea typeface="Helvetica Neue"/>
                <a:cs typeface="Helvetica Neue"/>
                <a:sym typeface="Helvetica Neue"/>
              </a:rPr>
              <a:t>Dates</a:t>
            </a:r>
          </a:p>
        </p:txBody>
      </p:sp>
      <p:sp>
        <p:nvSpPr>
          <p:cNvPr id="709" name="Shape 709"/>
          <p:cNvSpPr/>
          <p:nvPr/>
        </p:nvSpPr>
        <p:spPr>
          <a:xfrm>
            <a:off x="11650215" y="3261358"/>
            <a:ext cx="6639279" cy="2621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Enum: </a:t>
            </a:r>
            <a:r>
              <a:rPr b="0" i="0" lang="en-US" sz="4000" u="none" cap="none" strike="noStrike">
                <a:solidFill>
                  <a:srgbClr val="000000"/>
                </a:solidFill>
                <a:latin typeface="Helvetica Neue"/>
                <a:ea typeface="Helvetica Neue"/>
                <a:cs typeface="Helvetica Neue"/>
                <a:sym typeface="Helvetica Neue"/>
              </a:rPr>
              <a:t>Also known as enumerated variable. Represents a categorical variable </a:t>
            </a:r>
          </a:p>
        </p:txBody>
      </p:sp>
      <p:sp>
        <p:nvSpPr>
          <p:cNvPr id="710" name="Shape 710"/>
          <p:cNvSpPr/>
          <p:nvPr/>
        </p:nvSpPr>
        <p:spPr>
          <a:xfrm>
            <a:off x="11441457" y="6916286"/>
            <a:ext cx="6639279" cy="14020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Numeric: </a:t>
            </a:r>
            <a:r>
              <a:rPr b="0" i="0" lang="en-US" sz="4000" u="none" cap="none" strike="noStrike">
                <a:solidFill>
                  <a:srgbClr val="000000"/>
                </a:solidFill>
                <a:latin typeface="Helvetica Neue"/>
                <a:ea typeface="Helvetica Neue"/>
                <a:cs typeface="Helvetica Neue"/>
                <a:sym typeface="Helvetica Neue"/>
              </a:rPr>
              <a:t>Variable that holds a numeric value </a:t>
            </a:r>
          </a:p>
        </p:txBody>
      </p:sp>
      <p:sp>
        <p:nvSpPr>
          <p:cNvPr id="711" name="Shape 711"/>
          <p:cNvSpPr/>
          <p:nvPr/>
        </p:nvSpPr>
        <p:spPr>
          <a:xfrm>
            <a:off x="11441457" y="9928859"/>
            <a:ext cx="6639279" cy="20116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Date: </a:t>
            </a:r>
            <a:r>
              <a:rPr b="0" i="0" lang="en-US" sz="4000" u="none" cap="none" strike="noStrike">
                <a:solidFill>
                  <a:srgbClr val="000000"/>
                </a:solidFill>
                <a:latin typeface="Helvetica Neue"/>
                <a:ea typeface="Helvetica Neue"/>
                <a:cs typeface="Helvetica Neue"/>
                <a:sym typeface="Helvetica Neue"/>
              </a:rPr>
              <a:t>%M%D%Y is automatic format that H2O reads in</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5" name="Shape 715"/>
        <p:cNvGrpSpPr/>
        <p:nvPr/>
      </p:nvGrpSpPr>
      <p:grpSpPr>
        <a:xfrm>
          <a:off x="0" y="0"/>
          <a:ext cx="0" cy="0"/>
          <a:chOff x="0" y="0"/>
          <a:chExt cx="0" cy="0"/>
        </a:xfrm>
      </p:grpSpPr>
      <p:sp>
        <p:nvSpPr>
          <p:cNvPr id="716" name="Shape 716"/>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6400" u="none" cap="none" strike="noStrike">
                <a:solidFill>
                  <a:srgbClr val="000000"/>
                </a:solidFill>
                <a:latin typeface="Calibri"/>
                <a:ea typeface="Calibri"/>
                <a:cs typeface="Calibri"/>
                <a:sym typeface="Calibri"/>
              </a:rPr>
              <a:t>Enum vs. Numeric vs. Dates</a:t>
            </a:r>
          </a:p>
        </p:txBody>
      </p:sp>
      <p:sp>
        <p:nvSpPr>
          <p:cNvPr id="717" name="Shape 717"/>
          <p:cNvSpPr/>
          <p:nvPr/>
        </p:nvSpPr>
        <p:spPr>
          <a:xfrm>
            <a:off x="4482369" y="3044419"/>
            <a:ext cx="4414216" cy="8447884"/>
          </a:xfrm>
          <a:prstGeom prst="rect">
            <a:avLst/>
          </a:prstGeom>
          <a:solidFill>
            <a:srgbClr val="DDDDDD"/>
          </a:solidFill>
          <a:ln cap="flat" cmpd="sng" w="25400">
            <a:solidFill>
              <a:srgbClr val="535353"/>
            </a:solidFill>
            <a:prstDash val="solid"/>
            <a:miter/>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18" name="Shape 718"/>
          <p:cNvSpPr/>
          <p:nvPr/>
        </p:nvSpPr>
        <p:spPr>
          <a:xfrm>
            <a:off x="9984892" y="3044419"/>
            <a:ext cx="4414216" cy="8447882"/>
          </a:xfrm>
          <a:prstGeom prst="rect">
            <a:avLst/>
          </a:prstGeom>
          <a:solidFill>
            <a:srgbClr val="DDDDDD"/>
          </a:solidFill>
          <a:ln cap="flat" cmpd="sng" w="25400">
            <a:solidFill>
              <a:srgbClr val="535353"/>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19" name="Shape 719"/>
          <p:cNvSpPr/>
          <p:nvPr/>
        </p:nvSpPr>
        <p:spPr>
          <a:xfrm>
            <a:off x="15487414" y="3044419"/>
            <a:ext cx="4414216" cy="8447884"/>
          </a:xfrm>
          <a:prstGeom prst="rect">
            <a:avLst/>
          </a:prstGeom>
          <a:solidFill>
            <a:srgbClr val="DDDDDD"/>
          </a:solidFill>
          <a:ln cap="flat" cmpd="sng" w="25400">
            <a:solidFill>
              <a:srgbClr val="535353"/>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20" name="Shape 720"/>
          <p:cNvSpPr/>
          <p:nvPr/>
        </p:nvSpPr>
        <p:spPr>
          <a:xfrm>
            <a:off x="4488032" y="3031719"/>
            <a:ext cx="4402891" cy="10972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35353"/>
              </a:buClr>
              <a:buSzPct val="25000"/>
              <a:buFont typeface="Helvetica Neue"/>
              <a:buNone/>
            </a:pPr>
            <a:r>
              <a:rPr b="0" i="0" lang="en-US" sz="6000" u="none" cap="none" strike="noStrike">
                <a:solidFill>
                  <a:srgbClr val="535353"/>
                </a:solidFill>
                <a:latin typeface="Helvetica Neue"/>
                <a:ea typeface="Helvetica Neue"/>
                <a:cs typeface="Helvetica Neue"/>
                <a:sym typeface="Helvetica Neue"/>
              </a:rPr>
              <a:t>Enum</a:t>
            </a:r>
          </a:p>
        </p:txBody>
      </p:sp>
      <p:sp>
        <p:nvSpPr>
          <p:cNvPr id="721" name="Shape 721"/>
          <p:cNvSpPr/>
          <p:nvPr/>
        </p:nvSpPr>
        <p:spPr>
          <a:xfrm>
            <a:off x="4506396" y="5013958"/>
            <a:ext cx="4402891" cy="3649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data[x].asfactor()</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535353"/>
              </a:buClr>
              <a:buSzPct val="25000"/>
              <a:buFont typeface="Helvetica Neue"/>
              <a:buNone/>
            </a:pPr>
            <a:r>
              <a:rPr b="0" i="0" lang="en-US" sz="4000" u="none" cap="none" strike="noStrike">
                <a:solidFill>
                  <a:srgbClr val="535353"/>
                </a:solidFill>
                <a:latin typeface="Helvetica Neue"/>
                <a:ea typeface="Helvetica Neue"/>
                <a:cs typeface="Helvetica Neue"/>
                <a:sym typeface="Helvetica Neue"/>
              </a:rPr>
              <a:t>Used to convert given variable to an enumerated type variable</a:t>
            </a:r>
            <a:r>
              <a:rPr b="0" i="0" lang="en-US" sz="4000" u="none" cap="none" strike="noStrike">
                <a:solidFill>
                  <a:srgbClr val="000000"/>
                </a:solidFill>
                <a:latin typeface="Helvetica Neue"/>
                <a:ea typeface="Helvetica Neue"/>
                <a:cs typeface="Helvetica Neue"/>
                <a:sym typeface="Helvetica Neue"/>
              </a:rPr>
              <a:t> </a:t>
            </a:r>
          </a:p>
        </p:txBody>
      </p:sp>
      <p:sp>
        <p:nvSpPr>
          <p:cNvPr id="722" name="Shape 722"/>
          <p:cNvSpPr/>
          <p:nvPr/>
        </p:nvSpPr>
        <p:spPr>
          <a:xfrm>
            <a:off x="9972192" y="3031719"/>
            <a:ext cx="4402891" cy="10972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35353"/>
              </a:buClr>
              <a:buSzPct val="25000"/>
              <a:buFont typeface="Helvetica Neue"/>
              <a:buNone/>
            </a:pPr>
            <a:r>
              <a:rPr b="0" i="0" lang="en-US" sz="6000" u="none" cap="none" strike="noStrike">
                <a:solidFill>
                  <a:srgbClr val="535353"/>
                </a:solidFill>
                <a:latin typeface="Helvetica Neue"/>
                <a:ea typeface="Helvetica Neue"/>
                <a:cs typeface="Helvetica Neue"/>
                <a:sym typeface="Helvetica Neue"/>
              </a:rPr>
              <a:t>Numeric</a:t>
            </a:r>
          </a:p>
        </p:txBody>
      </p:sp>
      <p:sp>
        <p:nvSpPr>
          <p:cNvPr id="723" name="Shape 723"/>
          <p:cNvSpPr/>
          <p:nvPr/>
        </p:nvSpPr>
        <p:spPr>
          <a:xfrm>
            <a:off x="9972192" y="5013958"/>
            <a:ext cx="4402891" cy="3637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2900" u="none" cap="none" strike="noStrike">
                <a:solidFill>
                  <a:srgbClr val="000000"/>
                </a:solidFill>
                <a:latin typeface="Courier"/>
                <a:ea typeface="Courier"/>
                <a:cs typeface="Courier"/>
                <a:sym typeface="Courier"/>
              </a:rPr>
              <a:t>data[x].asnumeric()</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535353"/>
              </a:buClr>
              <a:buSzPct val="25000"/>
              <a:buFont typeface="Helvetica Neue"/>
              <a:buNone/>
            </a:pPr>
            <a:r>
              <a:rPr b="0" i="0" lang="en-US" sz="4000" u="none" cap="none" strike="noStrike">
                <a:solidFill>
                  <a:srgbClr val="535353"/>
                </a:solidFill>
                <a:latin typeface="Helvetica Neue"/>
                <a:ea typeface="Helvetica Neue"/>
                <a:cs typeface="Helvetica Neue"/>
                <a:sym typeface="Helvetica Neue"/>
              </a:rPr>
              <a:t>Used to convert given variable to an numeric variable</a:t>
            </a:r>
          </a:p>
        </p:txBody>
      </p:sp>
      <p:sp>
        <p:nvSpPr>
          <p:cNvPr id="724" name="Shape 724"/>
          <p:cNvSpPr/>
          <p:nvPr/>
        </p:nvSpPr>
        <p:spPr>
          <a:xfrm>
            <a:off x="15493076" y="3031719"/>
            <a:ext cx="4402891" cy="10972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35353"/>
              </a:buClr>
              <a:buSzPct val="25000"/>
              <a:buFont typeface="Helvetica Neue"/>
              <a:buNone/>
            </a:pPr>
            <a:r>
              <a:rPr b="0" i="0" lang="en-US" sz="6000" u="none" cap="none" strike="noStrike">
                <a:solidFill>
                  <a:srgbClr val="535353"/>
                </a:solidFill>
                <a:latin typeface="Helvetica Neue"/>
                <a:ea typeface="Helvetica Neue"/>
                <a:cs typeface="Helvetica Neue"/>
                <a:sym typeface="Helvetica Neue"/>
              </a:rPr>
              <a:t>Dates</a:t>
            </a:r>
          </a:p>
        </p:txBody>
      </p:sp>
      <p:sp>
        <p:nvSpPr>
          <p:cNvPr id="725" name="Shape 725"/>
          <p:cNvSpPr/>
          <p:nvPr/>
        </p:nvSpPr>
        <p:spPr>
          <a:xfrm>
            <a:off x="15474714" y="4276273"/>
            <a:ext cx="4402891" cy="27101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3400" u="none" cap="none" strike="noStrike">
                <a:solidFill>
                  <a:srgbClr val="000000"/>
                </a:solidFill>
                <a:latin typeface="Courier"/>
                <a:ea typeface="Courier"/>
                <a:cs typeface="Courier"/>
                <a:sym typeface="Courier"/>
              </a:rPr>
              <a:t>data[x].year()</a:t>
            </a:r>
          </a:p>
          <a:p>
            <a:pPr indent="0" lvl="0" marL="0" marR="0" rtl="0" algn="ctr">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535353"/>
              </a:buClr>
              <a:buSzPct val="25000"/>
              <a:buFont typeface="Helvetica Neue"/>
              <a:buNone/>
            </a:pPr>
            <a:r>
              <a:rPr b="0" i="0" lang="en-US" sz="2700" u="none" cap="none" strike="noStrike">
                <a:solidFill>
                  <a:srgbClr val="535353"/>
                </a:solidFill>
                <a:latin typeface="Helvetica Neue"/>
                <a:ea typeface="Helvetica Neue"/>
                <a:cs typeface="Helvetica Neue"/>
                <a:sym typeface="Helvetica Neue"/>
              </a:rPr>
              <a:t>Convert the entries of an H2OFrame object from milliseconds to years, indexed starting from 1900.</a:t>
            </a:r>
          </a:p>
        </p:txBody>
      </p:sp>
      <p:sp>
        <p:nvSpPr>
          <p:cNvPr id="726" name="Shape 726"/>
          <p:cNvSpPr/>
          <p:nvPr/>
        </p:nvSpPr>
        <p:spPr>
          <a:xfrm>
            <a:off x="15511439" y="7798220"/>
            <a:ext cx="4402891" cy="2697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3400" u="none" cap="none" strike="noStrike">
                <a:solidFill>
                  <a:srgbClr val="000000"/>
                </a:solidFill>
                <a:latin typeface="Courier"/>
                <a:ea typeface="Courier"/>
                <a:cs typeface="Courier"/>
                <a:sym typeface="Courier"/>
              </a:rPr>
              <a:t>data[x].month()</a:t>
            </a:r>
          </a:p>
          <a:p>
            <a:pPr indent="0" lvl="0" marL="0" marR="0" rtl="0" algn="ctr">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535353"/>
              </a:buClr>
              <a:buSzPct val="25000"/>
              <a:buFont typeface="Helvetica Neue"/>
              <a:buNone/>
            </a:pPr>
            <a:r>
              <a:rPr b="0" i="0" lang="en-US" sz="2700" u="none" cap="none" strike="noStrike">
                <a:solidFill>
                  <a:srgbClr val="535353"/>
                </a:solidFill>
                <a:latin typeface="Helvetica Neue"/>
                <a:ea typeface="Helvetica Neue"/>
                <a:cs typeface="Helvetica Neue"/>
                <a:sym typeface="Helvetica Neue"/>
              </a:rPr>
              <a:t>Converts the entries of an H2OFrame object from milliseconds to months (on a 1 to 12 scale).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0" name="Shape 730"/>
        <p:cNvGrpSpPr/>
        <p:nvPr/>
      </p:nvGrpSpPr>
      <p:grpSpPr>
        <a:xfrm>
          <a:off x="0" y="0"/>
          <a:ext cx="0" cy="0"/>
          <a:chOff x="0" y="0"/>
          <a:chExt cx="0" cy="0"/>
        </a:xfrm>
      </p:grpSpPr>
      <p:sp>
        <p:nvSpPr>
          <p:cNvPr id="731" name="Shape 731"/>
          <p:cNvSpPr/>
          <p:nvPr/>
        </p:nvSpPr>
        <p:spPr>
          <a:xfrm>
            <a:off x="3098800" y="5588000"/>
            <a:ext cx="18237200" cy="8178799"/>
          </a:xfrm>
          <a:prstGeom prst="rect">
            <a:avLst/>
          </a:prstGeom>
          <a:solidFill>
            <a:srgbClr val="535353"/>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32" name="Shape 732"/>
          <p:cNvSpPr/>
          <p:nvPr/>
        </p:nvSpPr>
        <p:spPr>
          <a:xfrm>
            <a:off x="3048000" y="0"/>
            <a:ext cx="18288000" cy="5613399"/>
          </a:xfrm>
          <a:prstGeom prst="rect">
            <a:avLst/>
          </a:prstGeom>
          <a:solidFill>
            <a:srgbClr val="FAE41A"/>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pic>
        <p:nvPicPr>
          <p:cNvPr id="733" name="Shape 733"/>
          <p:cNvPicPr preferRelativeResize="0"/>
          <p:nvPr/>
        </p:nvPicPr>
        <p:blipFill rotWithShape="1">
          <a:blip r:embed="rId3">
            <a:alphaModFix/>
          </a:blip>
          <a:srcRect b="0" l="0" r="0" t="0"/>
          <a:stretch/>
        </p:blipFill>
        <p:spPr>
          <a:xfrm>
            <a:off x="7752556" y="1104503"/>
            <a:ext cx="8878993" cy="3404497"/>
          </a:xfrm>
          <a:prstGeom prst="rect">
            <a:avLst/>
          </a:prstGeom>
          <a:noFill/>
          <a:ln>
            <a:noFill/>
          </a:ln>
        </p:spPr>
      </p:pic>
      <p:sp>
        <p:nvSpPr>
          <p:cNvPr id="734" name="Shape 734"/>
          <p:cNvSpPr/>
          <p:nvPr/>
        </p:nvSpPr>
        <p:spPr>
          <a:xfrm>
            <a:off x="3011476" y="8481145"/>
            <a:ext cx="18107046" cy="1363980"/>
          </a:xfrm>
          <a:prstGeom prst="rect">
            <a:avLst/>
          </a:prstGeom>
          <a:noFill/>
          <a:ln>
            <a:noFill/>
          </a:ln>
        </p:spPr>
        <p:txBody>
          <a:bodyPr anchorCtr="0" anchor="t" bIns="91425" lIns="91425" rIns="91425" tIns="91425">
            <a:noAutofit/>
          </a:bodyPr>
          <a:lstStyle/>
          <a:p>
            <a:pPr indent="228600" lvl="1" marL="0" marR="0" rtl="0" algn="ctr">
              <a:lnSpc>
                <a:spcPct val="100000"/>
              </a:lnSpc>
              <a:spcBef>
                <a:spcPts val="0"/>
              </a:spcBef>
              <a:spcAft>
                <a:spcPts val="0"/>
              </a:spcAft>
              <a:buClr>
                <a:srgbClr val="FFFFFF"/>
              </a:buClr>
              <a:buSzPct val="25000"/>
              <a:buFont typeface="Calibri"/>
              <a:buNone/>
            </a:pPr>
            <a:r>
              <a:rPr b="0" i="0" lang="en-US" sz="8000" u="none" cap="none" strike="noStrike">
                <a:solidFill>
                  <a:srgbClr val="FFFFFF"/>
                </a:solidFill>
                <a:latin typeface="Calibri"/>
                <a:ea typeface="Calibri"/>
                <a:cs typeface="Calibri"/>
                <a:sym typeface="Calibri"/>
              </a:rPr>
              <a:t>Filters &amp; Logics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sp>
        <p:nvSpPr>
          <p:cNvPr id="739" name="Shape 739"/>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Filters &amp; Logics</a:t>
            </a:r>
          </a:p>
        </p:txBody>
      </p:sp>
      <p:sp>
        <p:nvSpPr>
          <p:cNvPr id="740" name="Shape 740"/>
          <p:cNvSpPr txBox="1"/>
          <p:nvPr>
            <p:ph idx="1" type="body"/>
          </p:nvPr>
        </p:nvSpPr>
        <p:spPr>
          <a:xfrm>
            <a:off x="3962400" y="2332036"/>
            <a:ext cx="16459200" cy="905192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Courier"/>
                <a:ea typeface="Courier"/>
                <a:cs typeface="Courier"/>
                <a:sym typeface="Courier"/>
              </a:rPr>
              <a:t>test.ifelse(yes, no)</a:t>
            </a: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rPr b="1" i="0" lang="en-US" sz="4000" u="none" cap="none" strike="noStrike">
                <a:solidFill>
                  <a:srgbClr val="000000"/>
                </a:solidFill>
                <a:latin typeface="Helvetica Neue"/>
                <a:ea typeface="Helvetica Neue"/>
                <a:cs typeface="Helvetica Neue"/>
                <a:sym typeface="Helvetica Neue"/>
              </a:rPr>
              <a:t>Arguments</a:t>
            </a: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rPr b="1" i="0" lang="en-US" sz="4000" u="none" cap="none" strike="noStrike">
                <a:solidFill>
                  <a:srgbClr val="000000"/>
                </a:solidFill>
                <a:latin typeface="Helvetica Neue"/>
                <a:ea typeface="Helvetica Neue"/>
                <a:cs typeface="Helvetica Neue"/>
                <a:sym typeface="Helvetica Neue"/>
              </a:rPr>
              <a:t>Note: </a:t>
            </a:r>
            <a:r>
              <a:rPr b="0" i="0" lang="en-US" sz="4000" u="none" cap="none" strike="noStrike">
                <a:solidFill>
                  <a:srgbClr val="000000"/>
                </a:solidFill>
                <a:latin typeface="Helvetica Neue"/>
                <a:ea typeface="Helvetica Neue"/>
                <a:cs typeface="Helvetica Neue"/>
                <a:sym typeface="Helvetica Neue"/>
              </a:rPr>
              <a:t>Only numeric values can be tested, and only numeric results can be returned.</a:t>
            </a:r>
          </a:p>
        </p:txBody>
      </p:sp>
      <p:grpSp>
        <p:nvGrpSpPr>
          <p:cNvPr id="741" name="Shape 741"/>
          <p:cNvGrpSpPr/>
          <p:nvPr/>
        </p:nvGrpSpPr>
        <p:grpSpPr>
          <a:xfrm>
            <a:off x="4650885" y="4916612"/>
            <a:ext cx="16103866" cy="3882775"/>
            <a:chOff x="0" y="0"/>
            <a:chExt cx="16103864" cy="3882775"/>
          </a:xfrm>
        </p:grpSpPr>
        <p:sp>
          <p:nvSpPr>
            <p:cNvPr id="742" name="Shape 742"/>
            <p:cNvSpPr/>
            <p:nvPr/>
          </p:nvSpPr>
          <p:spPr>
            <a:xfrm>
              <a:off x="0" y="0"/>
              <a:ext cx="2004409" cy="3548052"/>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test</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yes</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no</a:t>
              </a:r>
            </a:p>
          </p:txBody>
        </p:sp>
        <p:sp>
          <p:nvSpPr>
            <p:cNvPr id="743" name="Shape 743"/>
            <p:cNvSpPr/>
            <p:nvPr/>
          </p:nvSpPr>
          <p:spPr>
            <a:xfrm>
              <a:off x="3480962" y="0"/>
              <a:ext cx="12622901" cy="3882775"/>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 logical description of the condition to be met (&gt;, &lt;, =, etc…)</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The value to return if the condition is TRUE.</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The value to return if the condition is FALSE.</a:t>
              </a:r>
            </a:p>
          </p:txBody>
        </p:sp>
        <p:sp>
          <p:nvSpPr>
            <p:cNvPr id="744" name="Shape 744"/>
            <p:cNvSpPr/>
            <p:nvPr/>
          </p:nvSpPr>
          <p:spPr>
            <a:xfrm>
              <a:off x="7364890" y="1906564"/>
              <a:ext cx="847746" cy="57764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8" name="Shape 748"/>
        <p:cNvGrpSpPr/>
        <p:nvPr/>
      </p:nvGrpSpPr>
      <p:grpSpPr>
        <a:xfrm>
          <a:off x="0" y="0"/>
          <a:ext cx="0" cy="0"/>
          <a:chOff x="0" y="0"/>
          <a:chExt cx="0" cy="0"/>
        </a:xfrm>
      </p:grpSpPr>
      <p:sp>
        <p:nvSpPr>
          <p:cNvPr id="749" name="Shape 749"/>
          <p:cNvSpPr/>
          <p:nvPr/>
        </p:nvSpPr>
        <p:spPr>
          <a:xfrm>
            <a:off x="3098800" y="5588000"/>
            <a:ext cx="18237200" cy="8178799"/>
          </a:xfrm>
          <a:prstGeom prst="rect">
            <a:avLst/>
          </a:prstGeom>
          <a:solidFill>
            <a:srgbClr val="535353"/>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50" name="Shape 750"/>
          <p:cNvSpPr/>
          <p:nvPr/>
        </p:nvSpPr>
        <p:spPr>
          <a:xfrm>
            <a:off x="3048000" y="0"/>
            <a:ext cx="18288000" cy="5613399"/>
          </a:xfrm>
          <a:prstGeom prst="rect">
            <a:avLst/>
          </a:prstGeom>
          <a:solidFill>
            <a:srgbClr val="FAE41A"/>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pic>
        <p:nvPicPr>
          <p:cNvPr id="751" name="Shape 751"/>
          <p:cNvPicPr preferRelativeResize="0"/>
          <p:nvPr/>
        </p:nvPicPr>
        <p:blipFill rotWithShape="1">
          <a:blip r:embed="rId3">
            <a:alphaModFix/>
          </a:blip>
          <a:srcRect b="0" l="0" r="0" t="0"/>
          <a:stretch/>
        </p:blipFill>
        <p:spPr>
          <a:xfrm>
            <a:off x="7752556" y="1104503"/>
            <a:ext cx="8878993" cy="3404497"/>
          </a:xfrm>
          <a:prstGeom prst="rect">
            <a:avLst/>
          </a:prstGeom>
          <a:noFill/>
          <a:ln>
            <a:noFill/>
          </a:ln>
        </p:spPr>
      </p:pic>
      <p:sp>
        <p:nvSpPr>
          <p:cNvPr id="752" name="Shape 752"/>
          <p:cNvSpPr/>
          <p:nvPr/>
        </p:nvSpPr>
        <p:spPr>
          <a:xfrm>
            <a:off x="3011476" y="8481145"/>
            <a:ext cx="18107046" cy="1363980"/>
          </a:xfrm>
          <a:prstGeom prst="rect">
            <a:avLst/>
          </a:prstGeom>
          <a:noFill/>
          <a:ln>
            <a:noFill/>
          </a:ln>
        </p:spPr>
        <p:txBody>
          <a:bodyPr anchorCtr="0" anchor="t" bIns="91425" lIns="91425" rIns="91425" tIns="91425">
            <a:noAutofit/>
          </a:bodyPr>
          <a:lstStyle/>
          <a:p>
            <a:pPr indent="228600" lvl="1" marL="0" marR="0" rtl="0" algn="ctr">
              <a:lnSpc>
                <a:spcPct val="100000"/>
              </a:lnSpc>
              <a:spcBef>
                <a:spcPts val="0"/>
              </a:spcBef>
              <a:spcAft>
                <a:spcPts val="0"/>
              </a:spcAft>
              <a:buClr>
                <a:srgbClr val="FFFFFF"/>
              </a:buClr>
              <a:buSzPct val="25000"/>
              <a:buFont typeface="Calibri"/>
              <a:buNone/>
            </a:pPr>
            <a:r>
              <a:rPr b="0" i="0" lang="en-US" sz="8000" u="none" cap="none" strike="noStrike">
                <a:solidFill>
                  <a:srgbClr val="FFFFFF"/>
                </a:solidFill>
                <a:latin typeface="Calibri"/>
                <a:ea typeface="Calibri"/>
                <a:cs typeface="Calibri"/>
                <a:sym typeface="Calibri"/>
              </a:rPr>
              <a:t>Summary &amp; Aggregation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6" name="Shape 756"/>
        <p:cNvGrpSpPr/>
        <p:nvPr/>
      </p:nvGrpSpPr>
      <p:grpSpPr>
        <a:xfrm>
          <a:off x="0" y="0"/>
          <a:ext cx="0" cy="0"/>
          <a:chOff x="0" y="0"/>
          <a:chExt cx="0" cy="0"/>
        </a:xfrm>
      </p:grpSpPr>
      <p:sp>
        <p:nvSpPr>
          <p:cNvPr id="757" name="Shape 757"/>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Summary &amp; Aggregation </a:t>
            </a:r>
          </a:p>
        </p:txBody>
      </p:sp>
      <p:sp>
        <p:nvSpPr>
          <p:cNvPr id="758" name="Shape 758"/>
          <p:cNvSpPr txBox="1"/>
          <p:nvPr>
            <p:ph idx="1" type="body"/>
          </p:nvPr>
        </p:nvSpPr>
        <p:spPr>
          <a:xfrm>
            <a:off x="3962400" y="2449532"/>
            <a:ext cx="16459200" cy="905192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Courier"/>
                <a:ea typeface="Courier"/>
                <a:cs typeface="Courier"/>
                <a:sym typeface="Courier"/>
              </a:rPr>
              <a:t>h2o.group_by(data, by, ..., gb.control = list(na.methods = NULL, col.names = NULL))</a:t>
            </a: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rPr b="1" i="0" lang="en-US" sz="4000" u="none" cap="none" strike="noStrike">
                <a:solidFill>
                  <a:srgbClr val="000000"/>
                </a:solidFill>
                <a:latin typeface="Helvetica Neue"/>
                <a:ea typeface="Helvetica Neue"/>
                <a:cs typeface="Helvetica Neue"/>
                <a:sym typeface="Helvetica Neue"/>
              </a:rPr>
              <a:t>Arguments</a:t>
            </a:r>
          </a:p>
          <a:p>
            <a:pPr indent="0" lvl="0" marL="0" marR="0" rtl="0" algn="ctr">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p:txBody>
      </p:sp>
      <p:grpSp>
        <p:nvGrpSpPr>
          <p:cNvPr id="759" name="Shape 759"/>
          <p:cNvGrpSpPr/>
          <p:nvPr/>
        </p:nvGrpSpPr>
        <p:grpSpPr>
          <a:xfrm>
            <a:off x="3652753" y="5921003"/>
            <a:ext cx="17078494" cy="6560264"/>
            <a:chOff x="0" y="0"/>
            <a:chExt cx="17078492" cy="6560264"/>
          </a:xfrm>
        </p:grpSpPr>
        <p:sp>
          <p:nvSpPr>
            <p:cNvPr id="760" name="Shape 760"/>
            <p:cNvSpPr/>
            <p:nvPr/>
          </p:nvSpPr>
          <p:spPr>
            <a:xfrm>
              <a:off x="0" y="0"/>
              <a:ext cx="3626652" cy="6159630"/>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data</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by</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gb.control</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 . . </a:t>
              </a:r>
            </a:p>
          </p:txBody>
        </p:sp>
        <p:sp>
          <p:nvSpPr>
            <p:cNvPr id="761" name="Shape 761"/>
            <p:cNvSpPr/>
            <p:nvPr/>
          </p:nvSpPr>
          <p:spPr>
            <a:xfrm>
              <a:off x="3691635" y="0"/>
              <a:ext cx="13386856" cy="6560264"/>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an H2OFrame object.</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 list of column names</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 list of how to handle NA values in the dataset as well as how to name output columns</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Any supported aggregated function: </a:t>
              </a:r>
              <a:r>
                <a:rPr b="0" i="0" lang="en-US" sz="3600" u="none" cap="none" strike="noStrike">
                  <a:solidFill>
                    <a:srgbClr val="000000"/>
                  </a:solidFill>
                  <a:latin typeface="Courier"/>
                  <a:ea typeface="Courier"/>
                  <a:cs typeface="Courier"/>
                  <a:sym typeface="Courier"/>
                </a:rPr>
                <a:t>mean, min, max, sum, sd, nrow</a:t>
              </a: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5" name="Shape 765"/>
        <p:cNvGrpSpPr/>
        <p:nvPr/>
      </p:nvGrpSpPr>
      <p:grpSpPr>
        <a:xfrm>
          <a:off x="0" y="0"/>
          <a:ext cx="0" cy="0"/>
          <a:chOff x="0" y="0"/>
          <a:chExt cx="0" cy="0"/>
        </a:xfrm>
      </p:grpSpPr>
      <p:sp>
        <p:nvSpPr>
          <p:cNvPr id="766" name="Shape 766"/>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Summary &amp; Aggregation </a:t>
            </a:r>
          </a:p>
        </p:txBody>
      </p:sp>
      <p:sp>
        <p:nvSpPr>
          <p:cNvPr id="767" name="Shape 767"/>
          <p:cNvSpPr txBox="1"/>
          <p:nvPr>
            <p:ph idx="1" type="body"/>
          </p:nvPr>
        </p:nvSpPr>
        <p:spPr>
          <a:xfrm>
            <a:off x="3962400" y="2449532"/>
            <a:ext cx="16459200" cy="905192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Courier"/>
                <a:ea typeface="Courier"/>
                <a:cs typeface="Courier"/>
                <a:sym typeface="Courier"/>
              </a:rPr>
              <a:t>h2o_frame[x].table(dense = TRUE)</a:t>
            </a: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rPr b="1" i="0" lang="en-US" sz="4000" u="none" cap="none" strike="noStrike">
                <a:solidFill>
                  <a:srgbClr val="000000"/>
                </a:solidFill>
                <a:latin typeface="Helvetica Neue"/>
                <a:ea typeface="Helvetica Neue"/>
                <a:cs typeface="Helvetica Neue"/>
                <a:sym typeface="Helvetica Neue"/>
              </a:rPr>
              <a:t>Arguments</a:t>
            </a:r>
          </a:p>
          <a:p>
            <a:pPr indent="0" lvl="0" marL="0" marR="0" rtl="0" algn="ctr">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p:txBody>
      </p:sp>
      <p:grpSp>
        <p:nvGrpSpPr>
          <p:cNvPr id="768" name="Shape 768"/>
          <p:cNvGrpSpPr/>
          <p:nvPr/>
        </p:nvGrpSpPr>
        <p:grpSpPr>
          <a:xfrm>
            <a:off x="3592865" y="5281846"/>
            <a:ext cx="17138380" cy="6560264"/>
            <a:chOff x="-59885" y="0"/>
            <a:chExt cx="17138378" cy="6560264"/>
          </a:xfrm>
        </p:grpSpPr>
        <p:sp>
          <p:nvSpPr>
            <p:cNvPr id="769" name="Shape 769"/>
            <p:cNvSpPr/>
            <p:nvPr/>
          </p:nvSpPr>
          <p:spPr>
            <a:xfrm>
              <a:off x="-59885" y="14971"/>
              <a:ext cx="3626652" cy="6159630"/>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h2o_frame</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x</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dense</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p:txBody>
        </p:sp>
        <p:sp>
          <p:nvSpPr>
            <p:cNvPr id="770" name="Shape 770"/>
            <p:cNvSpPr/>
            <p:nvPr/>
          </p:nvSpPr>
          <p:spPr>
            <a:xfrm>
              <a:off x="3691635" y="0"/>
              <a:ext cx="13386856" cy="6560264"/>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An H2OFrame object with at least one column</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Column name</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 logical for dense representation, which lists only non-zero counts, 1 combination per row. Set to FALSE to expand counts across all combinations.</a:t>
              </a:r>
            </a:p>
          </p:txBody>
        </p:sp>
        <p:sp>
          <p:nvSpPr>
            <p:cNvPr id="771" name="Shape 771"/>
            <p:cNvSpPr/>
            <p:nvPr/>
          </p:nvSpPr>
          <p:spPr>
            <a:xfrm>
              <a:off x="256506" y="5259242"/>
              <a:ext cx="16656788" cy="7289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3600" u="none" cap="none" strike="noStrike">
                  <a:solidFill>
                    <a:srgbClr val="000000"/>
                  </a:solidFill>
                  <a:latin typeface="Helvetica Neue"/>
                  <a:ea typeface="Helvetica Neue"/>
                  <a:cs typeface="Helvetica Neue"/>
                  <a:sym typeface="Helvetica Neue"/>
                </a:rPr>
                <a:t>Value: </a:t>
              </a:r>
              <a:r>
                <a:rPr b="0" i="0" lang="en-US" sz="3600" u="none" cap="none" strike="noStrike">
                  <a:solidFill>
                    <a:srgbClr val="000000"/>
                  </a:solidFill>
                  <a:latin typeface="Helvetica Neue"/>
                  <a:ea typeface="Helvetica Neue"/>
                  <a:cs typeface="Helvetica Neue"/>
                  <a:sym typeface="Helvetica Neue"/>
                </a:rPr>
                <a:t>Returns a tabulated H2OFrame Object</a:t>
              </a: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5" name="Shape 775"/>
        <p:cNvGrpSpPr/>
        <p:nvPr/>
      </p:nvGrpSpPr>
      <p:grpSpPr>
        <a:xfrm>
          <a:off x="0" y="0"/>
          <a:ext cx="0" cy="0"/>
          <a:chOff x="0" y="0"/>
          <a:chExt cx="0" cy="0"/>
        </a:xfrm>
      </p:grpSpPr>
      <p:sp>
        <p:nvSpPr>
          <p:cNvPr id="776" name="Shape 776"/>
          <p:cNvSpPr/>
          <p:nvPr/>
        </p:nvSpPr>
        <p:spPr>
          <a:xfrm>
            <a:off x="3098800" y="5588000"/>
            <a:ext cx="18237200" cy="8178799"/>
          </a:xfrm>
          <a:prstGeom prst="rect">
            <a:avLst/>
          </a:prstGeom>
          <a:solidFill>
            <a:srgbClr val="535353"/>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77" name="Shape 777"/>
          <p:cNvSpPr/>
          <p:nvPr/>
        </p:nvSpPr>
        <p:spPr>
          <a:xfrm>
            <a:off x="3048000" y="0"/>
            <a:ext cx="18288000" cy="5613399"/>
          </a:xfrm>
          <a:prstGeom prst="rect">
            <a:avLst/>
          </a:prstGeom>
          <a:solidFill>
            <a:srgbClr val="FAE41A"/>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pic>
        <p:nvPicPr>
          <p:cNvPr id="778" name="Shape 778"/>
          <p:cNvPicPr preferRelativeResize="0"/>
          <p:nvPr/>
        </p:nvPicPr>
        <p:blipFill rotWithShape="1">
          <a:blip r:embed="rId3">
            <a:alphaModFix/>
          </a:blip>
          <a:srcRect b="0" l="0" r="0" t="0"/>
          <a:stretch/>
        </p:blipFill>
        <p:spPr>
          <a:xfrm>
            <a:off x="7752556" y="1104503"/>
            <a:ext cx="8878993" cy="3404497"/>
          </a:xfrm>
          <a:prstGeom prst="rect">
            <a:avLst/>
          </a:prstGeom>
          <a:noFill/>
          <a:ln>
            <a:noFill/>
          </a:ln>
        </p:spPr>
      </p:pic>
      <p:sp>
        <p:nvSpPr>
          <p:cNvPr id="779" name="Shape 779"/>
          <p:cNvSpPr/>
          <p:nvPr/>
        </p:nvSpPr>
        <p:spPr>
          <a:xfrm>
            <a:off x="3011476" y="8481145"/>
            <a:ext cx="18107046" cy="1363980"/>
          </a:xfrm>
          <a:prstGeom prst="rect">
            <a:avLst/>
          </a:prstGeom>
          <a:noFill/>
          <a:ln>
            <a:noFill/>
          </a:ln>
        </p:spPr>
        <p:txBody>
          <a:bodyPr anchorCtr="0" anchor="t" bIns="91425" lIns="91425" rIns="91425" tIns="91425">
            <a:noAutofit/>
          </a:bodyPr>
          <a:lstStyle/>
          <a:p>
            <a:pPr indent="228600" lvl="1" marL="0" marR="0" rtl="0" algn="ctr">
              <a:lnSpc>
                <a:spcPct val="100000"/>
              </a:lnSpc>
              <a:spcBef>
                <a:spcPts val="0"/>
              </a:spcBef>
              <a:spcAft>
                <a:spcPts val="0"/>
              </a:spcAft>
              <a:buClr>
                <a:srgbClr val="FFFFFF"/>
              </a:buClr>
              <a:buSzPct val="25000"/>
              <a:buFont typeface="Calibri"/>
              <a:buNone/>
            </a:pPr>
            <a:r>
              <a:rPr b="0" i="0" lang="en-US" sz="8000" u="none" cap="none" strike="noStrike">
                <a:solidFill>
                  <a:srgbClr val="FFFFFF"/>
                </a:solidFill>
                <a:latin typeface="Calibri"/>
                <a:ea typeface="Calibri"/>
                <a:cs typeface="Calibri"/>
                <a:sym typeface="Calibri"/>
              </a:rPr>
              <a:t>String Munging</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3" name="Shape 783"/>
        <p:cNvGrpSpPr/>
        <p:nvPr/>
      </p:nvGrpSpPr>
      <p:grpSpPr>
        <a:xfrm>
          <a:off x="0" y="0"/>
          <a:ext cx="0" cy="0"/>
          <a:chOff x="0" y="0"/>
          <a:chExt cx="0" cy="0"/>
        </a:xfrm>
      </p:grpSpPr>
      <p:sp>
        <p:nvSpPr>
          <p:cNvPr id="784" name="Shape 784"/>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String Munging</a:t>
            </a:r>
          </a:p>
        </p:txBody>
      </p:sp>
      <p:sp>
        <p:nvSpPr>
          <p:cNvPr id="785" name="Shape 785"/>
          <p:cNvSpPr txBox="1"/>
          <p:nvPr>
            <p:ph idx="1" type="body"/>
          </p:nvPr>
        </p:nvSpPr>
        <p:spPr>
          <a:xfrm>
            <a:off x="3300414" y="2449532"/>
            <a:ext cx="17987813" cy="905192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600" u="none" cap="none" strike="noStrike">
                <a:solidFill>
                  <a:srgbClr val="000000"/>
                </a:solidFill>
                <a:latin typeface="Courier"/>
                <a:ea typeface="Courier"/>
                <a:cs typeface="Courier"/>
                <a:sym typeface="Courier"/>
              </a:rPr>
              <a:t>h2o_frame.impute(column = 0, method = c(“mean", "median", “mode"), combine_method c("interpolate","average", "lo", "hi"), by = NULL, groupByFrame = NULL, values = NULL)</a:t>
            </a:r>
          </a:p>
          <a:p>
            <a:pPr indent="0" lvl="0" marL="0" marR="0" rtl="0" algn="l">
              <a:lnSpc>
                <a:spcPct val="100000"/>
              </a:lnSpc>
              <a:spcBef>
                <a:spcPts val="1500"/>
              </a:spcBef>
              <a:spcAft>
                <a:spcPts val="0"/>
              </a:spcAft>
              <a:buClr>
                <a:srgbClr val="000000"/>
              </a:buClr>
              <a:buSzPct val="25000"/>
              <a:buFont typeface="Arial"/>
              <a:buNone/>
            </a:pPr>
            <a:r>
              <a:rPr b="1" i="0" lang="en-US" sz="4000" u="none" cap="none" strike="noStrike">
                <a:solidFill>
                  <a:srgbClr val="000000"/>
                </a:solidFill>
                <a:latin typeface="Helvetica Neue"/>
                <a:ea typeface="Helvetica Neue"/>
                <a:cs typeface="Helvetica Neue"/>
                <a:sym typeface="Helvetica Neue"/>
              </a:rPr>
              <a:t>Arguments</a:t>
            </a:r>
          </a:p>
          <a:p>
            <a:pPr indent="0" lvl="0" marL="0" marR="0" rtl="0" algn="ctr">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p:txBody>
      </p:sp>
      <p:grpSp>
        <p:nvGrpSpPr>
          <p:cNvPr id="786" name="Shape 786"/>
          <p:cNvGrpSpPr/>
          <p:nvPr/>
        </p:nvGrpSpPr>
        <p:grpSpPr>
          <a:xfrm>
            <a:off x="3265816" y="5213364"/>
            <a:ext cx="18288003" cy="7024865"/>
            <a:chOff x="0" y="0"/>
            <a:chExt cx="18288000" cy="7024864"/>
          </a:xfrm>
        </p:grpSpPr>
        <p:sp>
          <p:nvSpPr>
            <p:cNvPr id="787" name="Shape 787"/>
            <p:cNvSpPr/>
            <p:nvPr/>
          </p:nvSpPr>
          <p:spPr>
            <a:xfrm>
              <a:off x="0" y="0"/>
              <a:ext cx="3883492" cy="6595858"/>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h2o_frame</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column</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method</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combine_method</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by</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groupByFrame</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values</a:t>
              </a:r>
            </a:p>
          </p:txBody>
        </p:sp>
        <p:sp>
          <p:nvSpPr>
            <p:cNvPr id="788" name="Shape 788"/>
            <p:cNvSpPr/>
            <p:nvPr/>
          </p:nvSpPr>
          <p:spPr>
            <a:xfrm>
              <a:off x="3953080" y="0"/>
              <a:ext cx="14334920" cy="7024864"/>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The dataset containing the column to impute.</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The column to impute.</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“mean" replaces NAs with the column mean; "median" replaces NAs with the</a:t>
              </a: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column median; "mode" replaces with the most common factor (for factor columns only)</a:t>
              </a: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If method is "median", then choose how to combine quantiles on even sample</a:t>
              </a: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sizes. This parameter is ignored in all other cases</a:t>
              </a: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Group by columns</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Impute the column col with this pre-computed grouped frame.</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A vector of impute values (one per column). NaN indicates to skip the column</a:t>
              </a: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962400" y="424410"/>
            <a:ext cx="16459200" cy="1612900"/>
          </a:xfrm>
          <a:prstGeom prst="rect">
            <a:avLst/>
          </a:prstGeom>
          <a:noFill/>
          <a:ln>
            <a:noFill/>
          </a:ln>
        </p:spPr>
        <p:txBody>
          <a:bodyPr anchorCtr="0" anchor="b" bIns="91375" lIns="91375" rIns="91375" tIns="91375">
            <a:noAutofit/>
          </a:bodyPr>
          <a:lstStyle/>
          <a:p>
            <a:pPr indent="0" lvl="0" marL="0" marR="0" rtl="0" algn="ctr">
              <a:lnSpc>
                <a:spcPct val="107407"/>
              </a:lnSpc>
              <a:spcBef>
                <a:spcPts val="0"/>
              </a:spcBef>
              <a:spcAft>
                <a:spcPts val="0"/>
              </a:spcAft>
              <a:buClr>
                <a:srgbClr val="000000"/>
              </a:buClr>
              <a:buSzPct val="25000"/>
              <a:buFont typeface="Calibri"/>
              <a:buNone/>
            </a:pPr>
            <a:r>
              <a:rPr b="0" i="0" lang="en-US" sz="8650" u="none" cap="none" strike="noStrike">
                <a:solidFill>
                  <a:srgbClr val="000000"/>
                </a:solidFill>
                <a:latin typeface="Calibri"/>
                <a:ea typeface="Calibri"/>
                <a:cs typeface="Calibri"/>
                <a:sym typeface="Calibri"/>
              </a:rPr>
              <a:t>Company Overview</a:t>
            </a:r>
          </a:p>
        </p:txBody>
      </p:sp>
      <p:sp>
        <p:nvSpPr>
          <p:cNvPr id="197" name="Shape 197"/>
          <p:cNvSpPr txBox="1"/>
          <p:nvPr>
            <p:ph idx="1" type="body"/>
          </p:nvPr>
        </p:nvSpPr>
        <p:spPr>
          <a:xfrm>
            <a:off x="3345889" y="3067339"/>
            <a:ext cx="5926345" cy="4159714"/>
          </a:xfrm>
          <a:prstGeom prst="rect">
            <a:avLst/>
          </a:prstGeom>
          <a:noFill/>
          <a:ln>
            <a:noFill/>
          </a:ln>
        </p:spPr>
        <p:txBody>
          <a:bodyPr anchorCtr="0" anchor="t" bIns="91375" lIns="91375" rIns="91375" tIns="91375">
            <a:noAutofit/>
          </a:bodyPr>
          <a:lstStyle/>
          <a:p>
            <a:pPr indent="0" lvl="0" marL="0" marR="0" rtl="0" algn="r">
              <a:lnSpc>
                <a:spcPct val="100000"/>
              </a:lnSpc>
              <a:spcBef>
                <a:spcPts val="0"/>
              </a:spcBef>
              <a:spcAft>
                <a:spcPts val="0"/>
              </a:spcAft>
              <a:buClr>
                <a:srgbClr val="7F7F7F"/>
              </a:buClr>
              <a:buSzPct val="25000"/>
              <a:buFont typeface="Arial"/>
              <a:buNone/>
            </a:pPr>
            <a:r>
              <a:rPr b="0" i="0" lang="en-US" sz="4800" u="none" cap="none" strike="noStrike">
                <a:solidFill>
                  <a:srgbClr val="6C6C6C"/>
                </a:solidFill>
                <a:latin typeface="Quattrocento Sans"/>
                <a:ea typeface="Quattrocento Sans"/>
                <a:cs typeface="Quattrocento Sans"/>
                <a:sym typeface="Quattrocento Sans"/>
              </a:rPr>
              <a:t>Company</a:t>
            </a:r>
          </a:p>
          <a:p>
            <a:pPr indent="0" lvl="0" marL="0" marR="0" rtl="0" algn="r">
              <a:lnSpc>
                <a:spcPct val="100000"/>
              </a:lnSpc>
              <a:spcBef>
                <a:spcPts val="800"/>
              </a:spcBef>
              <a:spcAft>
                <a:spcPts val="0"/>
              </a:spcAft>
              <a:buClr>
                <a:srgbClr val="7F7F7F"/>
              </a:buClr>
              <a:buSzPct val="25000"/>
              <a:buFont typeface="Arial"/>
              <a:buNone/>
            </a:pPr>
            <a:r>
              <a:t/>
            </a:r>
            <a:endParaRPr b="0" i="0" sz="4800" u="none" cap="none" strike="noStrike">
              <a:solidFill>
                <a:srgbClr val="6C6C6C"/>
              </a:solidFill>
              <a:latin typeface="Quattrocento Sans"/>
              <a:ea typeface="Quattrocento Sans"/>
              <a:cs typeface="Quattrocento Sans"/>
              <a:sym typeface="Quattrocento Sans"/>
            </a:endParaRPr>
          </a:p>
          <a:p>
            <a:pPr indent="0" lvl="0" marL="0" marR="0" rtl="0" algn="r">
              <a:lnSpc>
                <a:spcPct val="100000"/>
              </a:lnSpc>
              <a:spcBef>
                <a:spcPts val="800"/>
              </a:spcBef>
              <a:spcAft>
                <a:spcPts val="0"/>
              </a:spcAft>
              <a:buClr>
                <a:srgbClr val="7F7F7F"/>
              </a:buClr>
              <a:buSzPct val="25000"/>
              <a:buFont typeface="Arial"/>
              <a:buNone/>
            </a:pPr>
            <a:r>
              <a:t/>
            </a:r>
            <a:endParaRPr b="0" i="0" sz="4800" u="none" cap="none" strike="noStrike">
              <a:solidFill>
                <a:srgbClr val="6C6C6C"/>
              </a:solidFill>
              <a:latin typeface="Quattrocento Sans"/>
              <a:ea typeface="Quattrocento Sans"/>
              <a:cs typeface="Quattrocento Sans"/>
              <a:sym typeface="Quattrocento Sans"/>
            </a:endParaRPr>
          </a:p>
          <a:p>
            <a:pPr indent="0" lvl="0" marL="0" marR="0" rtl="0" algn="r">
              <a:lnSpc>
                <a:spcPct val="100000"/>
              </a:lnSpc>
              <a:spcBef>
                <a:spcPts val="800"/>
              </a:spcBef>
              <a:spcAft>
                <a:spcPts val="0"/>
              </a:spcAft>
              <a:buClr>
                <a:srgbClr val="7F7F7F"/>
              </a:buClr>
              <a:buSzPct val="25000"/>
              <a:buFont typeface="Arial"/>
              <a:buNone/>
            </a:pPr>
            <a:r>
              <a:rPr b="0" i="0" lang="en-US" sz="4800" u="none" cap="none" strike="noStrike">
                <a:solidFill>
                  <a:srgbClr val="6C6C6C"/>
                </a:solidFill>
                <a:latin typeface="Quattrocento Sans"/>
                <a:ea typeface="Quattrocento Sans"/>
                <a:cs typeface="Quattrocento Sans"/>
                <a:sym typeface="Quattrocento Sans"/>
              </a:rPr>
              <a:t>Product</a:t>
            </a:r>
          </a:p>
        </p:txBody>
      </p:sp>
      <p:sp>
        <p:nvSpPr>
          <p:cNvPr id="198" name="Shape 198"/>
          <p:cNvSpPr/>
          <p:nvPr/>
        </p:nvSpPr>
        <p:spPr>
          <a:xfrm>
            <a:off x="10385386" y="3224165"/>
            <a:ext cx="10882847" cy="1196341"/>
          </a:xfrm>
          <a:prstGeom prst="rect">
            <a:avLst/>
          </a:prstGeom>
          <a:noFill/>
          <a:ln>
            <a:noFill/>
          </a:ln>
        </p:spPr>
        <p:txBody>
          <a:bodyPr anchorCtr="0" anchor="t" bIns="91425" lIns="91425" rIns="91425" tIns="91425">
            <a:noAutofit/>
          </a:bodyPr>
          <a:lstStyle/>
          <a:p>
            <a:pPr indent="-685800" lvl="0" marL="685800" marR="0" rtl="0" algn="l">
              <a:lnSpc>
                <a:spcPct val="110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Team: 60. Founded in 2012, Mountain View, CA</a:t>
            </a:r>
          </a:p>
          <a:p>
            <a:pPr indent="-685800" lvl="0" marL="685800" marR="0" rtl="0" algn="l">
              <a:lnSpc>
                <a:spcPct val="110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Stanford Math &amp; Systems Engineers </a:t>
            </a:r>
          </a:p>
        </p:txBody>
      </p:sp>
      <p:sp>
        <p:nvSpPr>
          <p:cNvPr id="199" name="Shape 199"/>
          <p:cNvSpPr/>
          <p:nvPr/>
        </p:nvSpPr>
        <p:spPr>
          <a:xfrm>
            <a:off x="10385386" y="5000057"/>
            <a:ext cx="10882847" cy="2837180"/>
          </a:xfrm>
          <a:prstGeom prst="rect">
            <a:avLst/>
          </a:prstGeom>
          <a:noFill/>
          <a:ln>
            <a:noFill/>
          </a:ln>
        </p:spPr>
        <p:txBody>
          <a:bodyPr anchorCtr="0" anchor="t" bIns="91425" lIns="91425" rIns="91425" tIns="91425">
            <a:noAutofit/>
          </a:bodyPr>
          <a:lstStyle/>
          <a:p>
            <a:pPr indent="-685800" lvl="0" marL="685800" marR="0" rtl="0" algn="l">
              <a:lnSpc>
                <a:spcPct val="75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Open Source Leader in Machine &amp; Deep learning</a:t>
            </a:r>
          </a:p>
          <a:p>
            <a:pPr indent="-685800" lvl="0" marL="685800" marR="0" rtl="0" algn="l">
              <a:lnSpc>
                <a:spcPct val="75000"/>
              </a:lnSpc>
              <a:spcBef>
                <a:spcPts val="0"/>
              </a:spcBef>
              <a:spcAft>
                <a:spcPts val="0"/>
              </a:spcAft>
              <a:buClr>
                <a:srgbClr val="000000"/>
              </a:buClr>
              <a:buFont typeface="Arial"/>
              <a:buNone/>
            </a:pPr>
            <a:r>
              <a:t/>
            </a:r>
            <a:endParaRPr b="0" i="0" sz="3200" u="none" cap="none" strike="noStrike">
              <a:solidFill>
                <a:srgbClr val="6C6C6C"/>
              </a:solidFill>
              <a:latin typeface="Quattrocento Sans"/>
              <a:ea typeface="Quattrocento Sans"/>
              <a:cs typeface="Quattrocento Sans"/>
              <a:sym typeface="Quattrocento Sans"/>
            </a:endParaRPr>
          </a:p>
          <a:p>
            <a:pPr indent="-685800" lvl="0" marL="685800" marR="0" rtl="0" algn="l">
              <a:lnSpc>
                <a:spcPct val="75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Ease of Use and Smarter Applications</a:t>
            </a:r>
          </a:p>
          <a:p>
            <a:pPr indent="0" lvl="0" marL="0" marR="0" rtl="0" algn="l">
              <a:lnSpc>
                <a:spcPct val="75000"/>
              </a:lnSpc>
              <a:spcBef>
                <a:spcPts val="0"/>
              </a:spcBef>
              <a:spcAft>
                <a:spcPts val="0"/>
              </a:spcAft>
              <a:buClr>
                <a:srgbClr val="000000"/>
              </a:buClr>
              <a:buFont typeface="Arial"/>
              <a:buNone/>
            </a:pPr>
            <a:r>
              <a:t/>
            </a:r>
            <a:endParaRPr b="0" i="0" sz="3200" u="none" cap="none" strike="noStrike">
              <a:solidFill>
                <a:srgbClr val="6C6C6C"/>
              </a:solidFill>
              <a:latin typeface="Quattrocento Sans"/>
              <a:ea typeface="Quattrocento Sans"/>
              <a:cs typeface="Quattrocento Sans"/>
              <a:sym typeface="Quattrocento Sans"/>
            </a:endParaRPr>
          </a:p>
          <a:p>
            <a:pPr indent="-685800" lvl="0" marL="685800" marR="0" rtl="0" algn="l">
              <a:lnSpc>
                <a:spcPct val="75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R, Python, Spark &amp; Hadoop Interfaces</a:t>
            </a:r>
          </a:p>
          <a:p>
            <a:pPr indent="-685800" lvl="0" marL="685800" marR="0" rtl="0" algn="l">
              <a:lnSpc>
                <a:spcPct val="75000"/>
              </a:lnSpc>
              <a:spcBef>
                <a:spcPts val="0"/>
              </a:spcBef>
              <a:spcAft>
                <a:spcPts val="0"/>
              </a:spcAft>
              <a:buClr>
                <a:srgbClr val="000000"/>
              </a:buClr>
              <a:buFont typeface="Arial"/>
              <a:buNone/>
            </a:pPr>
            <a:r>
              <a:t/>
            </a:r>
            <a:endParaRPr b="0" i="0" sz="3200" u="none" cap="none" strike="noStrike">
              <a:solidFill>
                <a:srgbClr val="6C6C6C"/>
              </a:solidFill>
              <a:latin typeface="Quattrocento Sans"/>
              <a:ea typeface="Quattrocento Sans"/>
              <a:cs typeface="Quattrocento Sans"/>
              <a:sym typeface="Quattrocento Sans"/>
            </a:endParaRPr>
          </a:p>
          <a:p>
            <a:pPr indent="-685800" lvl="0" marL="685800" marR="0" rtl="0" algn="l">
              <a:lnSpc>
                <a:spcPct val="75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Expanding Predictions to Mass Analyst markets</a:t>
            </a:r>
          </a:p>
        </p:txBody>
      </p:sp>
      <p:cxnSp>
        <p:nvCxnSpPr>
          <p:cNvPr id="200" name="Shape 200"/>
          <p:cNvCxnSpPr/>
          <p:nvPr/>
        </p:nvCxnSpPr>
        <p:spPr>
          <a:xfrm>
            <a:off x="10301822" y="4888080"/>
            <a:ext cx="9917535" cy="0"/>
          </a:xfrm>
          <a:prstGeom prst="straightConnector1">
            <a:avLst/>
          </a:prstGeom>
          <a:noFill/>
          <a:ln cap="flat" cmpd="sng" w="12700">
            <a:solidFill>
              <a:srgbClr val="7F7F7F"/>
            </a:solidFill>
            <a:prstDash val="solid"/>
            <a:round/>
            <a:headEnd len="med" w="med" type="none"/>
            <a:tailEnd len="med" w="med" type="none"/>
          </a:ln>
        </p:spPr>
      </p:cxnSp>
      <p:cxnSp>
        <p:nvCxnSpPr>
          <p:cNvPr id="201" name="Shape 201"/>
          <p:cNvCxnSpPr/>
          <p:nvPr/>
        </p:nvCxnSpPr>
        <p:spPr>
          <a:xfrm flipH="1">
            <a:off x="9700016" y="3067339"/>
            <a:ext cx="0" cy="4419446"/>
          </a:xfrm>
          <a:prstGeom prst="straightConnector1">
            <a:avLst/>
          </a:prstGeom>
          <a:noFill/>
          <a:ln cap="flat" cmpd="sng" w="114300">
            <a:solidFill>
              <a:srgbClr val="FBE91F"/>
            </a:solidFill>
            <a:prstDash val="solid"/>
            <a:round/>
            <a:headEnd len="med" w="med" type="none"/>
            <a:tailEnd len="med" w="med" type="none"/>
          </a:ln>
        </p:spPr>
      </p:cxnSp>
      <p:pic>
        <p:nvPicPr>
          <p:cNvPr id="202" name="Shape 202"/>
          <p:cNvPicPr preferRelativeResize="0"/>
          <p:nvPr/>
        </p:nvPicPr>
        <p:blipFill rotWithShape="1">
          <a:blip r:embed="rId3">
            <a:alphaModFix/>
          </a:blip>
          <a:srcRect b="0" l="0" r="0" t="0"/>
          <a:stretch/>
        </p:blipFill>
        <p:spPr>
          <a:xfrm>
            <a:off x="2320685" y="7499318"/>
            <a:ext cx="19805232" cy="500261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2" name="Shape 792"/>
        <p:cNvGrpSpPr/>
        <p:nvPr/>
      </p:nvGrpSpPr>
      <p:grpSpPr>
        <a:xfrm>
          <a:off x="0" y="0"/>
          <a:ext cx="0" cy="0"/>
          <a:chOff x="0" y="0"/>
          <a:chExt cx="0" cy="0"/>
        </a:xfrm>
      </p:grpSpPr>
      <p:sp>
        <p:nvSpPr>
          <p:cNvPr id="793" name="Shape 793"/>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String Munging</a:t>
            </a:r>
          </a:p>
        </p:txBody>
      </p:sp>
      <p:sp>
        <p:nvSpPr>
          <p:cNvPr id="794" name="Shape 794"/>
          <p:cNvSpPr txBox="1"/>
          <p:nvPr>
            <p:ph idx="1" type="body"/>
          </p:nvPr>
        </p:nvSpPr>
        <p:spPr>
          <a:xfrm>
            <a:off x="3807246" y="2449532"/>
            <a:ext cx="16769505" cy="8816936"/>
          </a:xfrm>
          <a:prstGeom prst="rect">
            <a:avLst/>
          </a:prstGeom>
          <a:noFill/>
          <a:ln>
            <a:noFill/>
          </a:ln>
        </p:spPr>
        <p:txBody>
          <a:bodyPr anchorCtr="0" anchor="t" bIns="91425" lIns="91425" rIns="91425" tIns="91425">
            <a:noAutofit/>
          </a:bodyPr>
          <a:lstStyle/>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Helvetica Neue"/>
                <a:ea typeface="Helvetica Neue"/>
                <a:cs typeface="Helvetica Neue"/>
                <a:sym typeface="Helvetica Neue"/>
              </a:rPr>
              <a:t>Substitute pattern match w/replacement</a:t>
            </a:r>
            <a:r>
              <a:rPr b="0" i="0" lang="en-US" sz="4000" u="none" cap="none" strike="noStrike">
                <a:solidFill>
                  <a:srgbClr val="000000"/>
                </a:solidFill>
                <a:latin typeface="Courier"/>
                <a:ea typeface="Courier"/>
                <a:cs typeface="Courier"/>
                <a:sym typeface="Courier"/>
              </a:rPr>
              <a:t> </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h2o_frame[x].gsub() </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h2o_frame[x].sub()</a:t>
            </a:r>
            <a:br>
              <a:rPr b="0" i="0" lang="en-US" sz="4000" u="none" cap="none" strike="noStrike">
                <a:solidFill>
                  <a:srgbClr val="000000"/>
                </a:solidFill>
                <a:latin typeface="Courier"/>
                <a:ea typeface="Courier"/>
                <a:cs typeface="Courier"/>
                <a:sym typeface="Courier"/>
              </a:rPr>
            </a:br>
          </a:p>
          <a:p>
            <a:pPr indent="-401052" lvl="0" marL="401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Helvetica Neue"/>
                <a:ea typeface="Helvetica Neue"/>
                <a:cs typeface="Helvetica Neue"/>
                <a:sym typeface="Helvetica Neue"/>
              </a:rPr>
              <a:t>String Cleaning</a:t>
            </a:r>
            <a:r>
              <a:rPr b="0" i="0" lang="en-US" sz="4000" u="none" cap="none" strike="noStrike">
                <a:solidFill>
                  <a:srgbClr val="000000"/>
                </a:solidFill>
                <a:latin typeface="Courier"/>
                <a:ea typeface="Courier"/>
                <a:cs typeface="Courier"/>
                <a:sym typeface="Courier"/>
              </a:rPr>
              <a:t> </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h2o_frame[x].substring()</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h2o_frame[x].strsplit()</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h2o_frame[x].trim()</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h2o_frame[x].rstrip() &amp; h2o_frame[x].lstrip()</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h2o_frame[x].interaction()</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8" name="Shape 798"/>
        <p:cNvGrpSpPr/>
        <p:nvPr/>
      </p:nvGrpSpPr>
      <p:grpSpPr>
        <a:xfrm>
          <a:off x="0" y="0"/>
          <a:ext cx="0" cy="0"/>
          <a:chOff x="0" y="0"/>
          <a:chExt cx="0" cy="0"/>
        </a:xfrm>
      </p:grpSpPr>
      <p:sp>
        <p:nvSpPr>
          <p:cNvPr id="799" name="Shape 799"/>
          <p:cNvSpPr txBox="1"/>
          <p:nvPr>
            <p:ph type="title"/>
          </p:nvPr>
        </p:nvSpPr>
        <p:spPr>
          <a:xfrm>
            <a:off x="8102600" y="5727700"/>
            <a:ext cx="7784603" cy="1244599"/>
          </a:xfrm>
          <a:prstGeom prst="rect">
            <a:avLst/>
          </a:prstGeom>
          <a:noFill/>
          <a:ln>
            <a:noFill/>
          </a:ln>
        </p:spPr>
        <p:txBody>
          <a:bodyPr anchorCtr="0" anchor="b" bIns="182825" lIns="182825" rIns="182825" tIns="182825">
            <a:noAutofit/>
          </a:bodyPr>
          <a:lstStyle/>
          <a:p>
            <a:pPr indent="0" lvl="0" marL="0" marR="0" rtl="0" algn="ctr">
              <a:lnSpc>
                <a:spcPct val="100000"/>
              </a:lnSpc>
              <a:spcBef>
                <a:spcPts val="0"/>
              </a:spcBef>
              <a:spcAft>
                <a:spcPts val="0"/>
              </a:spcAft>
              <a:buClr>
                <a:srgbClr val="FFFFFF"/>
              </a:buClr>
              <a:buSzPct val="25000"/>
              <a:buFont typeface="Arial"/>
              <a:buNone/>
            </a:pPr>
            <a:r>
              <a:rPr b="0" i="0" lang="en-US" sz="5220" u="none" cap="none" strike="noStrike">
                <a:solidFill>
                  <a:srgbClr val="FFFFFF"/>
                </a:solidFill>
                <a:latin typeface="Arial"/>
                <a:ea typeface="Arial"/>
                <a:cs typeface="Arial"/>
                <a:sym typeface="Arial"/>
              </a:rPr>
              <a:t>Demo Time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3" name="Shape 803"/>
        <p:cNvGrpSpPr/>
        <p:nvPr/>
      </p:nvGrpSpPr>
      <p:grpSpPr>
        <a:xfrm>
          <a:off x="0" y="0"/>
          <a:ext cx="0" cy="0"/>
          <a:chOff x="0" y="0"/>
          <a:chExt cx="0" cy="0"/>
        </a:xfrm>
      </p:grpSpPr>
      <p:grpSp>
        <p:nvGrpSpPr>
          <p:cNvPr id="804" name="Shape 804"/>
          <p:cNvGrpSpPr/>
          <p:nvPr/>
        </p:nvGrpSpPr>
        <p:grpSpPr>
          <a:xfrm>
            <a:off x="3853492" y="3392510"/>
            <a:ext cx="7886072" cy="1564878"/>
            <a:chOff x="0" y="0"/>
            <a:chExt cx="7886071" cy="1564876"/>
          </a:xfrm>
        </p:grpSpPr>
        <p:sp>
          <p:nvSpPr>
            <p:cNvPr id="805" name="Shape 805"/>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06" name="Shape 806"/>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07" name="Shape 807"/>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grpSp>
        <p:nvGrpSpPr>
          <p:cNvPr id="808" name="Shape 808"/>
          <p:cNvGrpSpPr/>
          <p:nvPr/>
        </p:nvGrpSpPr>
        <p:grpSpPr>
          <a:xfrm>
            <a:off x="3853492" y="6038198"/>
            <a:ext cx="7886072" cy="1564876"/>
            <a:chOff x="0" y="0"/>
            <a:chExt cx="7886071" cy="1564876"/>
          </a:xfrm>
        </p:grpSpPr>
        <p:sp>
          <p:nvSpPr>
            <p:cNvPr id="809" name="Shape 809"/>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10" name="Shape 810"/>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11" name="Shape 811"/>
            <p:cNvSpPr/>
            <p:nvPr/>
          </p:nvSpPr>
          <p:spPr>
            <a:xfrm>
              <a:off x="537035" y="407207"/>
              <a:ext cx="490805" cy="75046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grpSp>
        <p:nvGrpSpPr>
          <p:cNvPr id="812" name="Shape 812"/>
          <p:cNvGrpSpPr/>
          <p:nvPr/>
        </p:nvGrpSpPr>
        <p:grpSpPr>
          <a:xfrm>
            <a:off x="12510538" y="3392510"/>
            <a:ext cx="7886072" cy="1564878"/>
            <a:chOff x="0" y="0"/>
            <a:chExt cx="7886071" cy="1564876"/>
          </a:xfrm>
        </p:grpSpPr>
        <p:sp>
          <p:nvSpPr>
            <p:cNvPr id="813" name="Shape 813"/>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14" name="Shape 814"/>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15" name="Shape 815"/>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grpSp>
        <p:nvGrpSpPr>
          <p:cNvPr id="816" name="Shape 816"/>
          <p:cNvGrpSpPr/>
          <p:nvPr/>
        </p:nvGrpSpPr>
        <p:grpSpPr>
          <a:xfrm>
            <a:off x="12510538" y="6063182"/>
            <a:ext cx="7886072" cy="1564876"/>
            <a:chOff x="0" y="0"/>
            <a:chExt cx="7886071" cy="1564876"/>
          </a:xfrm>
        </p:grpSpPr>
        <p:sp>
          <p:nvSpPr>
            <p:cNvPr id="817" name="Shape 817"/>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18" name="Shape 818"/>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19" name="Shape 819"/>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grpSp>
        <p:nvGrpSpPr>
          <p:cNvPr id="820" name="Shape 820"/>
          <p:cNvGrpSpPr/>
          <p:nvPr/>
        </p:nvGrpSpPr>
        <p:grpSpPr>
          <a:xfrm>
            <a:off x="12510538" y="8770240"/>
            <a:ext cx="7886072" cy="1564878"/>
            <a:chOff x="0" y="0"/>
            <a:chExt cx="7886071" cy="1564876"/>
          </a:xfrm>
        </p:grpSpPr>
        <p:sp>
          <p:nvSpPr>
            <p:cNvPr id="821" name="Shape 821"/>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22" name="Shape 822"/>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23" name="Shape 823"/>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grpSp>
        <p:nvGrpSpPr>
          <p:cNvPr id="824" name="Shape 824"/>
          <p:cNvGrpSpPr/>
          <p:nvPr/>
        </p:nvGrpSpPr>
        <p:grpSpPr>
          <a:xfrm>
            <a:off x="3605237" y="8612721"/>
            <a:ext cx="8382582" cy="1663403"/>
            <a:chOff x="0" y="0"/>
            <a:chExt cx="8382580" cy="1663401"/>
          </a:xfrm>
        </p:grpSpPr>
        <p:sp>
          <p:nvSpPr>
            <p:cNvPr id="825" name="Shape 825"/>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26" name="Shape 826"/>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27" name="Shape 827"/>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sp>
        <p:nvSpPr>
          <p:cNvPr id="828" name="Shape 828"/>
          <p:cNvSpPr/>
          <p:nvPr/>
        </p:nvSpPr>
        <p:spPr>
          <a:xfrm>
            <a:off x="5040473" y="3815267"/>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829" name="Shape 829"/>
          <p:cNvSpPr/>
          <p:nvPr/>
        </p:nvSpPr>
        <p:spPr>
          <a:xfrm>
            <a:off x="5459492"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830" name="Shape 830"/>
          <p:cNvSpPr/>
          <p:nvPr/>
        </p:nvSpPr>
        <p:spPr>
          <a:xfrm>
            <a:off x="14001426" y="3836571"/>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Administration</a:t>
            </a:r>
          </a:p>
        </p:txBody>
      </p:sp>
      <p:sp>
        <p:nvSpPr>
          <p:cNvPr id="831" name="Shape 831"/>
          <p:cNvSpPr/>
          <p:nvPr/>
        </p:nvSpPr>
        <p:spPr>
          <a:xfrm>
            <a:off x="14001426"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
        <p:nvSpPr>
          <p:cNvPr id="832" name="Shape 832"/>
          <p:cNvSpPr/>
          <p:nvPr/>
        </p:nvSpPr>
        <p:spPr>
          <a:xfrm>
            <a:off x="14001426"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
        <p:nvSpPr>
          <p:cNvPr id="833" name="Shape 833"/>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sp>
        <p:nvSpPr>
          <p:cNvPr id="834" name="Shape 834"/>
          <p:cNvSpPr/>
          <p:nvPr/>
        </p:nvSpPr>
        <p:spPr>
          <a:xfrm>
            <a:off x="5459492"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8" name="Shape 838"/>
        <p:cNvGrpSpPr/>
        <p:nvPr/>
      </p:nvGrpSpPr>
      <p:grpSpPr>
        <a:xfrm>
          <a:off x="0" y="0"/>
          <a:ext cx="0" cy="0"/>
          <a:chOff x="0" y="0"/>
          <a:chExt cx="0" cy="0"/>
        </a:xfrm>
      </p:grpSpPr>
      <p:sp>
        <p:nvSpPr>
          <p:cNvPr id="839" name="Shape 839"/>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1. Train vs Test</a:t>
            </a:r>
          </a:p>
        </p:txBody>
      </p:sp>
      <p:sp>
        <p:nvSpPr>
          <p:cNvPr id="840" name="Shape 840"/>
          <p:cNvSpPr txBox="1"/>
          <p:nvPr>
            <p:ph idx="1" type="body"/>
          </p:nvPr>
        </p:nvSpPr>
        <p:spPr>
          <a:xfrm>
            <a:off x="3071655" y="3025444"/>
            <a:ext cx="5363241" cy="2011683"/>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Training Set vs. </a:t>
            </a:r>
          </a:p>
          <a:p>
            <a:pPr indent="0" lvl="0" marL="0" marR="0" rtl="0" algn="r">
              <a:lnSpc>
                <a:spcPct val="100000"/>
              </a:lnSpc>
              <a:spcBef>
                <a:spcPts val="100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Test Set</a:t>
            </a:r>
          </a:p>
        </p:txBody>
      </p:sp>
      <p:sp>
        <p:nvSpPr>
          <p:cNvPr id="841" name="Shape 841"/>
          <p:cNvSpPr/>
          <p:nvPr/>
        </p:nvSpPr>
        <p:spPr>
          <a:xfrm>
            <a:off x="9805635" y="3122046"/>
            <a:ext cx="9917540" cy="960121"/>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Partition the original data (randomly or stratified) into a </a:t>
            </a:r>
            <a:r>
              <a:rPr b="1" i="0" lang="en-US" sz="3000" u="none" cap="none" strike="noStrike">
                <a:solidFill>
                  <a:srgbClr val="000000"/>
                </a:solidFill>
                <a:latin typeface="Quattrocento Sans"/>
                <a:ea typeface="Quattrocento Sans"/>
                <a:cs typeface="Quattrocento Sans"/>
                <a:sym typeface="Quattrocento Sans"/>
              </a:rPr>
              <a:t>training</a:t>
            </a:r>
            <a:r>
              <a:rPr b="0" i="0" lang="en-US" sz="3000" u="none" cap="none" strike="noStrike">
                <a:solidFill>
                  <a:srgbClr val="000000"/>
                </a:solidFill>
                <a:latin typeface="Quattrocento Sans"/>
                <a:ea typeface="Quattrocento Sans"/>
                <a:cs typeface="Quattrocento Sans"/>
                <a:sym typeface="Quattrocento Sans"/>
              </a:rPr>
              <a:t> set and a </a:t>
            </a:r>
            <a:r>
              <a:rPr b="1" i="0" lang="en-US" sz="3000" u="none" cap="none" strike="noStrike">
                <a:solidFill>
                  <a:srgbClr val="000000"/>
                </a:solidFill>
                <a:latin typeface="Quattrocento Sans"/>
                <a:ea typeface="Quattrocento Sans"/>
                <a:cs typeface="Quattrocento Sans"/>
                <a:sym typeface="Quattrocento Sans"/>
              </a:rPr>
              <a:t>test</a:t>
            </a:r>
            <a:r>
              <a:rPr b="0" i="0" lang="en-US" sz="3000" u="none" cap="none" strike="noStrike">
                <a:solidFill>
                  <a:srgbClr val="000000"/>
                </a:solidFill>
                <a:latin typeface="Quattrocento Sans"/>
                <a:ea typeface="Quattrocento Sans"/>
                <a:cs typeface="Quattrocento Sans"/>
                <a:sym typeface="Quattrocento Sans"/>
              </a:rPr>
              <a:t> set.  (e.g. 70/30)</a:t>
            </a:r>
          </a:p>
        </p:txBody>
      </p:sp>
      <p:sp>
        <p:nvSpPr>
          <p:cNvPr id="842" name="Shape 842"/>
          <p:cNvSpPr/>
          <p:nvPr/>
        </p:nvSpPr>
        <p:spPr>
          <a:xfrm>
            <a:off x="9805635" y="6364871"/>
            <a:ext cx="9917540" cy="41148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It can be useful to evaluate the training error, but you should not look at training error alone.</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Training error is not an estimate of </a:t>
            </a:r>
            <a:r>
              <a:rPr b="1" i="0" lang="en-US" sz="3000" u="none" cap="none" strike="noStrike">
                <a:solidFill>
                  <a:srgbClr val="000000"/>
                </a:solidFill>
                <a:latin typeface="Quattrocento Sans"/>
                <a:ea typeface="Quattrocento Sans"/>
                <a:cs typeface="Quattrocento Sans"/>
                <a:sym typeface="Quattrocento Sans"/>
              </a:rPr>
              <a:t>generalization error</a:t>
            </a:r>
            <a:r>
              <a:rPr b="0" i="0" lang="en-US" sz="3000" u="none" cap="none" strike="noStrike">
                <a:solidFill>
                  <a:srgbClr val="000000"/>
                </a:solidFill>
                <a:latin typeface="Quattrocento Sans"/>
                <a:ea typeface="Quattrocento Sans"/>
                <a:cs typeface="Quattrocento Sans"/>
                <a:sym typeface="Quattrocento Sans"/>
              </a:rPr>
              <a:t> (on a test set or cross-validated), which is what you should care more about.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Training error vs test error over time is an useful thing to calculate.  It can tell you when you start to overfit your model, so it is a useful metric in supervised machine learning.</a:t>
            </a:r>
          </a:p>
        </p:txBody>
      </p:sp>
      <p:cxnSp>
        <p:nvCxnSpPr>
          <p:cNvPr id="843" name="Shape 843"/>
          <p:cNvCxnSpPr/>
          <p:nvPr/>
        </p:nvCxnSpPr>
        <p:spPr>
          <a:xfrm flipH="1">
            <a:off x="9120266" y="3271435"/>
            <a:ext cx="0" cy="9116523"/>
          </a:xfrm>
          <a:prstGeom prst="straightConnector1">
            <a:avLst/>
          </a:prstGeom>
          <a:noFill/>
          <a:ln cap="flat" cmpd="sng" w="114300">
            <a:solidFill>
              <a:srgbClr val="FBE91F"/>
            </a:solidFill>
            <a:prstDash val="solid"/>
            <a:round/>
            <a:headEnd len="med" w="med" type="none"/>
            <a:tailEnd len="med" w="med" type="none"/>
          </a:ln>
        </p:spPr>
      </p:cxnSp>
      <p:cxnSp>
        <p:nvCxnSpPr>
          <p:cNvPr id="844" name="Shape 844"/>
          <p:cNvCxnSpPr/>
          <p:nvPr/>
        </p:nvCxnSpPr>
        <p:spPr>
          <a:xfrm>
            <a:off x="9805635" y="5337844"/>
            <a:ext cx="9917540" cy="0"/>
          </a:xfrm>
          <a:prstGeom prst="straightConnector1">
            <a:avLst/>
          </a:prstGeom>
          <a:noFill/>
          <a:ln cap="flat" cmpd="sng" w="50800">
            <a:solidFill>
              <a:srgbClr val="BFBFBF"/>
            </a:solidFill>
            <a:prstDash val="solid"/>
            <a:round/>
            <a:headEnd len="med" w="med" type="none"/>
            <a:tailEnd len="med" w="med" type="none"/>
          </a:ln>
        </p:spPr>
      </p:cxnSp>
      <p:sp>
        <p:nvSpPr>
          <p:cNvPr id="845" name="Shape 845"/>
          <p:cNvSpPr/>
          <p:nvPr/>
        </p:nvSpPr>
        <p:spPr>
          <a:xfrm>
            <a:off x="3071655" y="6410517"/>
            <a:ext cx="5363241" cy="160020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Training Error vs.</a:t>
            </a:r>
          </a:p>
          <a:p>
            <a:pPr indent="0" lvl="0" marL="0" marR="0" rtl="0" algn="r">
              <a:lnSpc>
                <a:spcPct val="100000"/>
              </a:lnSpc>
              <a:spcBef>
                <a:spcPts val="100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Test Error</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9" name="Shape 849"/>
        <p:cNvGrpSpPr/>
        <p:nvPr/>
      </p:nvGrpSpPr>
      <p:grpSpPr>
        <a:xfrm>
          <a:off x="0" y="0"/>
          <a:ext cx="0" cy="0"/>
          <a:chOff x="0" y="0"/>
          <a:chExt cx="0" cy="0"/>
        </a:xfrm>
      </p:grpSpPr>
      <p:sp>
        <p:nvSpPr>
          <p:cNvPr id="850" name="Shape 850"/>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2. Train vs Test vs Valid</a:t>
            </a:r>
          </a:p>
        </p:txBody>
      </p:sp>
      <p:sp>
        <p:nvSpPr>
          <p:cNvPr id="851" name="Shape 851"/>
          <p:cNvSpPr txBox="1"/>
          <p:nvPr>
            <p:ph idx="1" type="body"/>
          </p:nvPr>
        </p:nvSpPr>
        <p:spPr>
          <a:xfrm>
            <a:off x="3071655" y="3025444"/>
            <a:ext cx="5363241" cy="3789962"/>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Training Set vs. </a:t>
            </a:r>
          </a:p>
          <a:p>
            <a:pPr indent="0" lvl="0" marL="0" marR="0" rtl="0" algn="r">
              <a:lnSpc>
                <a:spcPct val="100000"/>
              </a:lnSpc>
              <a:spcBef>
                <a:spcPts val="100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Validation Set vs.</a:t>
            </a:r>
          </a:p>
          <a:p>
            <a:pPr indent="0" lvl="0" marL="0" marR="0" rtl="0" algn="r">
              <a:lnSpc>
                <a:spcPct val="100000"/>
              </a:lnSpc>
              <a:spcBef>
                <a:spcPts val="100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Test Set    </a:t>
            </a:r>
          </a:p>
        </p:txBody>
      </p:sp>
      <p:sp>
        <p:nvSpPr>
          <p:cNvPr id="852" name="Shape 852"/>
          <p:cNvSpPr/>
          <p:nvPr/>
        </p:nvSpPr>
        <p:spPr>
          <a:xfrm>
            <a:off x="9805635" y="3122046"/>
            <a:ext cx="9917540" cy="3337561"/>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If you have “enough” data and plan to do some model tuning, you should really partition your data into three parts — Training, Validation and Test sets.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There is </a:t>
            </a:r>
            <a:r>
              <a:rPr b="1" i="0" lang="en-US" sz="3000" u="none" cap="none" strike="noStrike">
                <a:solidFill>
                  <a:srgbClr val="000000"/>
                </a:solidFill>
                <a:latin typeface="Quattrocento Sans"/>
                <a:ea typeface="Quattrocento Sans"/>
                <a:cs typeface="Quattrocento Sans"/>
                <a:sym typeface="Quattrocento Sans"/>
              </a:rPr>
              <a:t>no general rule</a:t>
            </a:r>
            <a:r>
              <a:rPr b="0" i="0" lang="en-US" sz="3000" u="none" cap="none" strike="noStrike">
                <a:solidFill>
                  <a:srgbClr val="000000"/>
                </a:solidFill>
                <a:latin typeface="Quattrocento Sans"/>
                <a:ea typeface="Quattrocento Sans"/>
                <a:cs typeface="Quattrocento Sans"/>
                <a:sym typeface="Quattrocento Sans"/>
              </a:rPr>
              <a:t> for how you should partition the data and it will depend on how strong the signal in your data is, but an example could be: 50% Train, 25% Validation and 25% Test</a:t>
            </a:r>
          </a:p>
        </p:txBody>
      </p:sp>
      <p:sp>
        <p:nvSpPr>
          <p:cNvPr id="853" name="Shape 853"/>
          <p:cNvSpPr/>
          <p:nvPr/>
        </p:nvSpPr>
        <p:spPr>
          <a:xfrm>
            <a:off x="9805635" y="9665203"/>
            <a:ext cx="9917540" cy="22860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The validation set is used </a:t>
            </a:r>
            <a:r>
              <a:rPr b="1" i="0" lang="en-US" sz="3000" u="none" cap="none" strike="noStrike">
                <a:solidFill>
                  <a:srgbClr val="000000"/>
                </a:solidFill>
                <a:latin typeface="Quattrocento Sans"/>
                <a:ea typeface="Quattrocento Sans"/>
                <a:cs typeface="Quattrocento Sans"/>
                <a:sym typeface="Quattrocento Sans"/>
              </a:rPr>
              <a:t>strictly for model tuning</a:t>
            </a:r>
            <a:r>
              <a:rPr b="0" i="0" lang="en-US" sz="3000" u="none" cap="none" strike="noStrike">
                <a:solidFill>
                  <a:srgbClr val="000000"/>
                </a:solidFill>
                <a:latin typeface="Quattrocento Sans"/>
                <a:ea typeface="Quattrocento Sans"/>
                <a:cs typeface="Quattrocento Sans"/>
                <a:sym typeface="Quattrocento Sans"/>
              </a:rPr>
              <a:t> (via validation of models with different parameters) and the test set is used to make a final estimate of the generalization error.</a:t>
            </a:r>
          </a:p>
        </p:txBody>
      </p:sp>
      <p:cxnSp>
        <p:nvCxnSpPr>
          <p:cNvPr id="854" name="Shape 854"/>
          <p:cNvCxnSpPr/>
          <p:nvPr/>
        </p:nvCxnSpPr>
        <p:spPr>
          <a:xfrm flipH="1">
            <a:off x="9120266" y="3271435"/>
            <a:ext cx="0" cy="9116523"/>
          </a:xfrm>
          <a:prstGeom prst="straightConnector1">
            <a:avLst/>
          </a:prstGeom>
          <a:noFill/>
          <a:ln cap="flat" cmpd="sng" w="114300">
            <a:solidFill>
              <a:srgbClr val="FBE91F"/>
            </a:solidFill>
            <a:prstDash val="solid"/>
            <a:round/>
            <a:headEnd len="med" w="med" type="none"/>
            <a:tailEnd len="med" w="med" type="none"/>
          </a:ln>
        </p:spPr>
      </p:cxnSp>
      <p:cxnSp>
        <p:nvCxnSpPr>
          <p:cNvPr id="855" name="Shape 855"/>
          <p:cNvCxnSpPr/>
          <p:nvPr/>
        </p:nvCxnSpPr>
        <p:spPr>
          <a:xfrm>
            <a:off x="9805635" y="6858000"/>
            <a:ext cx="9917540" cy="0"/>
          </a:xfrm>
          <a:prstGeom prst="straightConnector1">
            <a:avLst/>
          </a:prstGeom>
          <a:noFill/>
          <a:ln cap="flat" cmpd="sng" w="50800">
            <a:solidFill>
              <a:srgbClr val="BFBFBF"/>
            </a:solidFill>
            <a:prstDash val="solid"/>
            <a:round/>
            <a:headEnd len="med" w="med" type="none"/>
            <a:tailEnd len="med" w="med" type="none"/>
          </a:ln>
        </p:spPr>
      </p:cxnSp>
      <p:cxnSp>
        <p:nvCxnSpPr>
          <p:cNvPr id="856" name="Shape 856"/>
          <p:cNvCxnSpPr/>
          <p:nvPr/>
        </p:nvCxnSpPr>
        <p:spPr>
          <a:xfrm>
            <a:off x="9805635" y="9251088"/>
            <a:ext cx="9917540" cy="0"/>
          </a:xfrm>
          <a:prstGeom prst="straightConnector1">
            <a:avLst/>
          </a:prstGeom>
          <a:noFill/>
          <a:ln cap="flat" cmpd="sng" w="50800">
            <a:solidFill>
              <a:srgbClr val="BFBFBF"/>
            </a:solidFill>
            <a:prstDash val="solid"/>
            <a:round/>
            <a:headEnd len="med" w="med" type="none"/>
            <a:tailEnd len="med" w="med" type="none"/>
          </a:ln>
        </p:spPr>
      </p:cxnSp>
      <p:sp>
        <p:nvSpPr>
          <p:cNvPr id="857" name="Shape 857"/>
          <p:cNvSpPr/>
          <p:nvPr/>
        </p:nvSpPr>
        <p:spPr>
          <a:xfrm>
            <a:off x="3071655" y="9665206"/>
            <a:ext cx="5363241" cy="165608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Validation is for Model Tuning</a:t>
            </a:r>
          </a:p>
        </p:txBody>
      </p:sp>
      <p:pic>
        <p:nvPicPr>
          <p:cNvPr id="858" name="Shape 858"/>
          <p:cNvPicPr preferRelativeResize="0"/>
          <p:nvPr/>
        </p:nvPicPr>
        <p:blipFill rotWithShape="1">
          <a:blip r:embed="rId3">
            <a:alphaModFix/>
          </a:blip>
          <a:srcRect b="0" l="0" r="0" t="0"/>
          <a:stretch/>
        </p:blipFill>
        <p:spPr>
          <a:xfrm>
            <a:off x="10082475" y="7470774"/>
            <a:ext cx="9363861" cy="11614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2" name="Shape 862"/>
        <p:cNvGrpSpPr/>
        <p:nvPr/>
      </p:nvGrpSpPr>
      <p:grpSpPr>
        <a:xfrm>
          <a:off x="0" y="0"/>
          <a:ext cx="0" cy="0"/>
          <a:chOff x="0" y="0"/>
          <a:chExt cx="0" cy="0"/>
        </a:xfrm>
      </p:grpSpPr>
      <p:sp>
        <p:nvSpPr>
          <p:cNvPr id="863" name="Shape 863"/>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3. Model Performance</a:t>
            </a:r>
          </a:p>
        </p:txBody>
      </p:sp>
      <p:sp>
        <p:nvSpPr>
          <p:cNvPr id="864" name="Shape 864"/>
          <p:cNvSpPr txBox="1"/>
          <p:nvPr>
            <p:ph idx="1" type="body"/>
          </p:nvPr>
        </p:nvSpPr>
        <p:spPr>
          <a:xfrm>
            <a:off x="3217547" y="3265475"/>
            <a:ext cx="5363242" cy="2011683"/>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Test Error</a:t>
            </a:r>
          </a:p>
        </p:txBody>
      </p:sp>
      <p:sp>
        <p:nvSpPr>
          <p:cNvPr id="865" name="Shape 865"/>
          <p:cNvSpPr/>
          <p:nvPr/>
        </p:nvSpPr>
        <p:spPr>
          <a:xfrm>
            <a:off x="9805635" y="3122046"/>
            <a:ext cx="9917540" cy="2148841"/>
          </a:xfrm>
          <a:prstGeom prst="rect">
            <a:avLst/>
          </a:prstGeom>
          <a:noFill/>
          <a:ln>
            <a:noFill/>
          </a:ln>
        </p:spPr>
        <p:txBody>
          <a:bodyPr anchorCtr="0" anchor="t" bIns="91425" lIns="91425" rIns="91425" tIns="91425">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Partition the original data (randomly) into a training set and a test set.  (e.g. 70/30)</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Train a model using the training set and evaluate performance (a single time) on the test set.</a:t>
            </a:r>
          </a:p>
        </p:txBody>
      </p:sp>
      <p:sp>
        <p:nvSpPr>
          <p:cNvPr id="866" name="Shape 866"/>
          <p:cNvSpPr/>
          <p:nvPr/>
        </p:nvSpPr>
        <p:spPr>
          <a:xfrm>
            <a:off x="9932635" y="6099176"/>
            <a:ext cx="4075541" cy="3383280"/>
          </a:xfrm>
          <a:prstGeom prst="rect">
            <a:avLst/>
          </a:prstGeom>
          <a:noFill/>
          <a:ln>
            <a:noFill/>
          </a:ln>
        </p:spPr>
        <p:txBody>
          <a:bodyPr anchorCtr="0" anchor="t" bIns="91425" lIns="91425" rIns="91425" tIns="91425">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Train &amp; test K models as shown.</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Average the model performance over the K test sets.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Report cross-validated metrics.</a:t>
            </a:r>
          </a:p>
        </p:txBody>
      </p:sp>
      <p:cxnSp>
        <p:nvCxnSpPr>
          <p:cNvPr id="867" name="Shape 867"/>
          <p:cNvCxnSpPr/>
          <p:nvPr/>
        </p:nvCxnSpPr>
        <p:spPr>
          <a:xfrm flipH="1">
            <a:off x="9120266" y="3271434"/>
            <a:ext cx="0" cy="8236731"/>
          </a:xfrm>
          <a:prstGeom prst="straightConnector1">
            <a:avLst/>
          </a:prstGeom>
          <a:noFill/>
          <a:ln cap="flat" cmpd="sng" w="114300">
            <a:solidFill>
              <a:srgbClr val="FBE91F"/>
            </a:solidFill>
            <a:prstDash val="solid"/>
            <a:round/>
            <a:headEnd len="med" w="med" type="none"/>
            <a:tailEnd len="med" w="med" type="none"/>
          </a:ln>
        </p:spPr>
      </p:cxnSp>
      <p:cxnSp>
        <p:nvCxnSpPr>
          <p:cNvPr id="868" name="Shape 868"/>
          <p:cNvCxnSpPr/>
          <p:nvPr/>
        </p:nvCxnSpPr>
        <p:spPr>
          <a:xfrm>
            <a:off x="9805635" y="5530026"/>
            <a:ext cx="9917540" cy="0"/>
          </a:xfrm>
          <a:prstGeom prst="straightConnector1">
            <a:avLst/>
          </a:prstGeom>
          <a:noFill/>
          <a:ln cap="flat" cmpd="sng" w="50800">
            <a:solidFill>
              <a:srgbClr val="BFBFBF"/>
            </a:solidFill>
            <a:prstDash val="solid"/>
            <a:round/>
            <a:headEnd len="med" w="med" type="none"/>
            <a:tailEnd len="med" w="med" type="none"/>
          </a:ln>
        </p:spPr>
      </p:cxnSp>
      <p:cxnSp>
        <p:nvCxnSpPr>
          <p:cNvPr id="869" name="Shape 869"/>
          <p:cNvCxnSpPr/>
          <p:nvPr/>
        </p:nvCxnSpPr>
        <p:spPr>
          <a:xfrm>
            <a:off x="9805635" y="10188309"/>
            <a:ext cx="9917540" cy="0"/>
          </a:xfrm>
          <a:prstGeom prst="straightConnector1">
            <a:avLst/>
          </a:prstGeom>
          <a:noFill/>
          <a:ln cap="flat" cmpd="sng" w="50800">
            <a:solidFill>
              <a:srgbClr val="BFBFBF"/>
            </a:solidFill>
            <a:prstDash val="solid"/>
            <a:round/>
            <a:headEnd len="med" w="med" type="none"/>
            <a:tailEnd len="med" w="med" type="none"/>
          </a:ln>
        </p:spPr>
      </p:cxnSp>
      <p:sp>
        <p:nvSpPr>
          <p:cNvPr id="870" name="Shape 870"/>
          <p:cNvSpPr/>
          <p:nvPr/>
        </p:nvSpPr>
        <p:spPr>
          <a:xfrm>
            <a:off x="9805635" y="10437238"/>
            <a:ext cx="10882852" cy="1554481"/>
          </a:xfrm>
          <a:prstGeom prst="rect">
            <a:avLst/>
          </a:prstGeom>
          <a:noFill/>
          <a:ln>
            <a:noFill/>
          </a:ln>
        </p:spPr>
        <p:txBody>
          <a:bodyPr anchorCtr="0" anchor="t" bIns="91425" lIns="91425" rIns="91425" tIns="91425">
            <a:noAutofit/>
          </a:bodyPr>
          <a:lstStyle/>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Regression:  R^2, MSE, RMSE</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Classification:  Accuracy, F1, H-measure, Log-loss</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Ranking (Binary Outcome):  AUC, Partial AUC</a:t>
            </a:r>
          </a:p>
        </p:txBody>
      </p:sp>
      <p:sp>
        <p:nvSpPr>
          <p:cNvPr id="871" name="Shape 871"/>
          <p:cNvSpPr/>
          <p:nvPr/>
        </p:nvSpPr>
        <p:spPr>
          <a:xfrm>
            <a:off x="3217547" y="5768817"/>
            <a:ext cx="5363242" cy="160020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K-fold</a:t>
            </a:r>
          </a:p>
          <a:p>
            <a:pPr indent="0" lvl="0" marL="0" marR="0" rtl="0" algn="r">
              <a:lnSpc>
                <a:spcPct val="100000"/>
              </a:lnSpc>
              <a:spcBef>
                <a:spcPts val="100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Cross-validation</a:t>
            </a:r>
          </a:p>
        </p:txBody>
      </p:sp>
      <p:sp>
        <p:nvSpPr>
          <p:cNvPr id="872" name="Shape 872"/>
          <p:cNvSpPr/>
          <p:nvPr/>
        </p:nvSpPr>
        <p:spPr>
          <a:xfrm>
            <a:off x="3242947" y="10225174"/>
            <a:ext cx="5363242" cy="14732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Performance Metrics</a:t>
            </a:r>
          </a:p>
        </p:txBody>
      </p:sp>
      <p:pic>
        <p:nvPicPr>
          <p:cNvPr id="873" name="Shape 873"/>
          <p:cNvPicPr preferRelativeResize="0"/>
          <p:nvPr/>
        </p:nvPicPr>
        <p:blipFill rotWithShape="1">
          <a:blip r:embed="rId3">
            <a:alphaModFix/>
          </a:blip>
          <a:srcRect b="0" l="0" r="0" t="0"/>
          <a:stretch/>
        </p:blipFill>
        <p:spPr>
          <a:xfrm>
            <a:off x="13980870" y="5688050"/>
            <a:ext cx="5720307" cy="4332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7" name="Shape 877"/>
        <p:cNvGrpSpPr/>
        <p:nvPr/>
      </p:nvGrpSpPr>
      <p:grpSpPr>
        <a:xfrm>
          <a:off x="0" y="0"/>
          <a:ext cx="0" cy="0"/>
          <a:chOff x="0" y="0"/>
          <a:chExt cx="0" cy="0"/>
        </a:xfrm>
      </p:grpSpPr>
      <p:sp>
        <p:nvSpPr>
          <p:cNvPr id="878" name="Shape 878"/>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4. Class Imbalance</a:t>
            </a:r>
          </a:p>
        </p:txBody>
      </p:sp>
      <p:sp>
        <p:nvSpPr>
          <p:cNvPr id="879" name="Shape 879"/>
          <p:cNvSpPr txBox="1"/>
          <p:nvPr>
            <p:ph idx="1" type="body"/>
          </p:nvPr>
        </p:nvSpPr>
        <p:spPr>
          <a:xfrm>
            <a:off x="3217547" y="3265475"/>
            <a:ext cx="5363242" cy="2011683"/>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 Imbalanced Response Variable</a:t>
            </a:r>
          </a:p>
        </p:txBody>
      </p:sp>
      <p:sp>
        <p:nvSpPr>
          <p:cNvPr id="880" name="Shape 880"/>
          <p:cNvSpPr/>
          <p:nvPr/>
        </p:nvSpPr>
        <p:spPr>
          <a:xfrm>
            <a:off x="9805635" y="3122046"/>
            <a:ext cx="9917540" cy="1965961"/>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 dataset is said to be </a:t>
            </a:r>
            <a:r>
              <a:rPr b="1" i="0" lang="en-US" sz="3000" u="none" cap="none" strike="noStrike">
                <a:solidFill>
                  <a:srgbClr val="000000"/>
                </a:solidFill>
                <a:latin typeface="Quattrocento Sans"/>
                <a:ea typeface="Quattrocento Sans"/>
                <a:cs typeface="Quattrocento Sans"/>
                <a:sym typeface="Quattrocento Sans"/>
              </a:rPr>
              <a:t>imbalanced</a:t>
            </a:r>
            <a:r>
              <a:rPr b="0" i="0" lang="en-US" sz="3000" u="none" cap="none" strike="noStrike">
                <a:solidFill>
                  <a:srgbClr val="000000"/>
                </a:solidFill>
                <a:latin typeface="Quattrocento Sans"/>
                <a:ea typeface="Quattrocento Sans"/>
                <a:cs typeface="Quattrocento Sans"/>
                <a:sym typeface="Quattrocento Sans"/>
              </a:rPr>
              <a:t> when the binomial or multinomial response variable has one or more classes that are underrepresented in the training data, with respect to the other classes.  </a:t>
            </a:r>
          </a:p>
        </p:txBody>
      </p:sp>
      <p:sp>
        <p:nvSpPr>
          <p:cNvPr id="881" name="Shape 881"/>
          <p:cNvSpPr/>
          <p:nvPr/>
        </p:nvSpPr>
        <p:spPr>
          <a:xfrm>
            <a:off x="9805635" y="5822512"/>
            <a:ext cx="9917540" cy="32004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This is incredibly common in real-word datasets.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In practice, balanced datasets are the rarity, unless they have been artificially created.</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There is </a:t>
            </a:r>
            <a:r>
              <a:rPr b="1" i="0" lang="en-US" sz="3000" u="none" cap="none" strike="noStrike">
                <a:solidFill>
                  <a:srgbClr val="000000"/>
                </a:solidFill>
                <a:latin typeface="Quattrocento Sans"/>
                <a:ea typeface="Quattrocento Sans"/>
                <a:cs typeface="Quattrocento Sans"/>
                <a:sym typeface="Quattrocento Sans"/>
              </a:rPr>
              <a:t>no precise definition</a:t>
            </a:r>
            <a:r>
              <a:rPr b="0" i="0" lang="en-US" sz="3000" u="none" cap="none" strike="noStrike">
                <a:solidFill>
                  <a:srgbClr val="000000"/>
                </a:solidFill>
                <a:latin typeface="Quattrocento Sans"/>
                <a:ea typeface="Quattrocento Sans"/>
                <a:cs typeface="Quattrocento Sans"/>
                <a:sym typeface="Quattrocento Sans"/>
              </a:rPr>
              <a:t> of what defines an imbalanced vs balanced dataset — the term is vague.</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My rule of thumb for binary response: If the minority class makes &lt;10% of the data, this can cause issues.</a:t>
            </a:r>
          </a:p>
        </p:txBody>
      </p:sp>
      <p:cxnSp>
        <p:nvCxnSpPr>
          <p:cNvPr id="882" name="Shape 882"/>
          <p:cNvCxnSpPr/>
          <p:nvPr/>
        </p:nvCxnSpPr>
        <p:spPr>
          <a:xfrm flipH="1">
            <a:off x="9120266" y="3271435"/>
            <a:ext cx="0" cy="8855792"/>
          </a:xfrm>
          <a:prstGeom prst="straightConnector1">
            <a:avLst/>
          </a:prstGeom>
          <a:noFill/>
          <a:ln cap="flat" cmpd="sng" w="114300">
            <a:solidFill>
              <a:srgbClr val="FBE91F"/>
            </a:solidFill>
            <a:prstDash val="solid"/>
            <a:round/>
            <a:headEnd len="med" w="med" type="none"/>
            <a:tailEnd len="med" w="med" type="none"/>
          </a:ln>
        </p:spPr>
      </p:cxnSp>
      <p:cxnSp>
        <p:nvCxnSpPr>
          <p:cNvPr id="883" name="Shape 883"/>
          <p:cNvCxnSpPr/>
          <p:nvPr/>
        </p:nvCxnSpPr>
        <p:spPr>
          <a:xfrm>
            <a:off x="9805635" y="5530026"/>
            <a:ext cx="9917540" cy="0"/>
          </a:xfrm>
          <a:prstGeom prst="straightConnector1">
            <a:avLst/>
          </a:prstGeom>
          <a:noFill/>
          <a:ln cap="flat" cmpd="sng" w="50800">
            <a:solidFill>
              <a:srgbClr val="BFBFBF"/>
            </a:solidFill>
            <a:prstDash val="solid"/>
            <a:round/>
            <a:headEnd len="med" w="med" type="none"/>
            <a:tailEnd len="med" w="med" type="none"/>
          </a:ln>
        </p:spPr>
      </p:cxnSp>
      <p:cxnSp>
        <p:nvCxnSpPr>
          <p:cNvPr id="884" name="Shape 884"/>
          <p:cNvCxnSpPr/>
          <p:nvPr/>
        </p:nvCxnSpPr>
        <p:spPr>
          <a:xfrm>
            <a:off x="9805635" y="9502509"/>
            <a:ext cx="9917540" cy="0"/>
          </a:xfrm>
          <a:prstGeom prst="straightConnector1">
            <a:avLst/>
          </a:prstGeom>
          <a:noFill/>
          <a:ln cap="flat" cmpd="sng" w="50800">
            <a:solidFill>
              <a:srgbClr val="BFBFBF"/>
            </a:solidFill>
            <a:prstDash val="solid"/>
            <a:round/>
            <a:headEnd len="med" w="med" type="none"/>
            <a:tailEnd len="med" w="med" type="none"/>
          </a:ln>
        </p:spPr>
      </p:cxnSp>
      <p:sp>
        <p:nvSpPr>
          <p:cNvPr id="885" name="Shape 885"/>
          <p:cNvSpPr/>
          <p:nvPr/>
        </p:nvSpPr>
        <p:spPr>
          <a:xfrm>
            <a:off x="9659742" y="9757421"/>
            <a:ext cx="10882852" cy="2286000"/>
          </a:xfrm>
          <a:prstGeom prst="rect">
            <a:avLst/>
          </a:prstGeom>
          <a:noFill/>
          <a:ln>
            <a:noFill/>
          </a:ln>
        </p:spPr>
        <p:txBody>
          <a:bodyPr anchorCtr="0" anchor="t" bIns="0" lIns="0" rIns="0" tIns="0">
            <a:noAutofit/>
          </a:bodyPr>
          <a:lstStyle/>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Advertising — Probability that someone clicks on ad is </a:t>
            </a:r>
            <a:br>
              <a:rPr b="0" i="0" lang="en-US" sz="3000" u="none" cap="none" strike="noStrike">
                <a:solidFill>
                  <a:srgbClr val="000000"/>
                </a:solidFill>
                <a:latin typeface="Quattrocento Sans"/>
                <a:ea typeface="Quattrocento Sans"/>
                <a:cs typeface="Quattrocento Sans"/>
                <a:sym typeface="Quattrocento Sans"/>
              </a:rPr>
            </a:br>
            <a:r>
              <a:rPr b="0" i="0" lang="en-US" sz="3000" u="none" cap="none" strike="noStrike">
                <a:solidFill>
                  <a:srgbClr val="000000"/>
                </a:solidFill>
                <a:latin typeface="Quattrocento Sans"/>
                <a:ea typeface="Quattrocento Sans"/>
                <a:cs typeface="Quattrocento Sans"/>
                <a:sym typeface="Quattrocento Sans"/>
              </a:rPr>
              <a:t>very low… very very low.</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Healthcare &amp; Medicine — Certain diseases or adverse medical conditions are rare.</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Fraud Detection — Insurance or credit fraud is rare.</a:t>
            </a:r>
          </a:p>
        </p:txBody>
      </p:sp>
      <p:sp>
        <p:nvSpPr>
          <p:cNvPr id="886" name="Shape 886"/>
          <p:cNvSpPr/>
          <p:nvPr/>
        </p:nvSpPr>
        <p:spPr>
          <a:xfrm>
            <a:off x="3217547" y="5768817"/>
            <a:ext cx="5363242" cy="7366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Very common</a:t>
            </a:r>
          </a:p>
        </p:txBody>
      </p:sp>
      <p:sp>
        <p:nvSpPr>
          <p:cNvPr id="887" name="Shape 887"/>
          <p:cNvSpPr/>
          <p:nvPr/>
        </p:nvSpPr>
        <p:spPr>
          <a:xfrm>
            <a:off x="3242947" y="9590174"/>
            <a:ext cx="5363242" cy="7366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Industries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1" name="Shape 891"/>
        <p:cNvGrpSpPr/>
        <p:nvPr/>
      </p:nvGrpSpPr>
      <p:grpSpPr>
        <a:xfrm>
          <a:off x="0" y="0"/>
          <a:ext cx="0" cy="0"/>
          <a:chOff x="0" y="0"/>
          <a:chExt cx="0" cy="0"/>
        </a:xfrm>
      </p:grpSpPr>
      <p:sp>
        <p:nvSpPr>
          <p:cNvPr id="892" name="Shape 892"/>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4. Remedies</a:t>
            </a:r>
          </a:p>
        </p:txBody>
      </p:sp>
      <p:sp>
        <p:nvSpPr>
          <p:cNvPr id="893" name="Shape 893"/>
          <p:cNvSpPr txBox="1"/>
          <p:nvPr>
            <p:ph idx="1" type="body"/>
          </p:nvPr>
        </p:nvSpPr>
        <p:spPr>
          <a:xfrm>
            <a:off x="3217547" y="3062275"/>
            <a:ext cx="5363242" cy="2011683"/>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Artificial Balance</a:t>
            </a:r>
          </a:p>
        </p:txBody>
      </p:sp>
      <p:sp>
        <p:nvSpPr>
          <p:cNvPr id="894" name="Shape 894"/>
          <p:cNvSpPr/>
          <p:nvPr/>
        </p:nvSpPr>
        <p:spPr>
          <a:xfrm>
            <a:off x="9805635" y="3122046"/>
            <a:ext cx="9917540" cy="457200"/>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You can </a:t>
            </a:r>
            <a:r>
              <a:rPr b="1" i="0" lang="en-US" sz="3000" u="none" cap="none" strike="noStrike">
                <a:solidFill>
                  <a:srgbClr val="000000"/>
                </a:solidFill>
                <a:latin typeface="Quattrocento Sans"/>
                <a:ea typeface="Quattrocento Sans"/>
                <a:cs typeface="Quattrocento Sans"/>
                <a:sym typeface="Quattrocento Sans"/>
              </a:rPr>
              <a:t>balance</a:t>
            </a:r>
            <a:r>
              <a:rPr b="0" i="0" lang="en-US" sz="3000" u="none" cap="none" strike="noStrike">
                <a:solidFill>
                  <a:srgbClr val="000000"/>
                </a:solidFill>
                <a:latin typeface="Quattrocento Sans"/>
                <a:ea typeface="Quattrocento Sans"/>
                <a:cs typeface="Quattrocento Sans"/>
                <a:sym typeface="Quattrocento Sans"/>
              </a:rPr>
              <a:t> the training set using sampling.</a:t>
            </a:r>
          </a:p>
        </p:txBody>
      </p:sp>
      <p:sp>
        <p:nvSpPr>
          <p:cNvPr id="895" name="Shape 895"/>
          <p:cNvSpPr/>
          <p:nvPr/>
        </p:nvSpPr>
        <p:spPr>
          <a:xfrm>
            <a:off x="9805635" y="4374105"/>
            <a:ext cx="9917540" cy="32004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Notice that we don’t say to balance the test set.  The test set represents the true data distribution.  The only way to get “honest” model performance on your test set is to use the original, unbalanced, test set.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The same goes for the hold-out sets in cross-validation.  For this, you may end up having to write custom code, depending on what software you use.</a:t>
            </a:r>
          </a:p>
        </p:txBody>
      </p:sp>
      <p:cxnSp>
        <p:nvCxnSpPr>
          <p:cNvPr id="896" name="Shape 896"/>
          <p:cNvCxnSpPr/>
          <p:nvPr/>
        </p:nvCxnSpPr>
        <p:spPr>
          <a:xfrm flipH="1">
            <a:off x="9120266" y="3271434"/>
            <a:ext cx="0" cy="8778666"/>
          </a:xfrm>
          <a:prstGeom prst="straightConnector1">
            <a:avLst/>
          </a:prstGeom>
          <a:noFill/>
          <a:ln cap="flat" cmpd="sng" w="114300">
            <a:solidFill>
              <a:srgbClr val="FBE91F"/>
            </a:solidFill>
            <a:prstDash val="solid"/>
            <a:round/>
            <a:headEnd len="med" w="med" type="none"/>
            <a:tailEnd len="med" w="med" type="none"/>
          </a:ln>
        </p:spPr>
      </p:cxnSp>
      <p:cxnSp>
        <p:nvCxnSpPr>
          <p:cNvPr id="897" name="Shape 897"/>
          <p:cNvCxnSpPr/>
          <p:nvPr/>
        </p:nvCxnSpPr>
        <p:spPr>
          <a:xfrm>
            <a:off x="9805635" y="4068117"/>
            <a:ext cx="9917540" cy="0"/>
          </a:xfrm>
          <a:prstGeom prst="straightConnector1">
            <a:avLst/>
          </a:prstGeom>
          <a:noFill/>
          <a:ln cap="flat" cmpd="sng" w="50800">
            <a:solidFill>
              <a:srgbClr val="BFBFBF"/>
            </a:solidFill>
            <a:prstDash val="solid"/>
            <a:round/>
            <a:headEnd len="med" w="med" type="none"/>
            <a:tailEnd len="med" w="med" type="none"/>
          </a:ln>
        </p:spPr>
      </p:cxnSp>
      <p:cxnSp>
        <p:nvCxnSpPr>
          <p:cNvPr id="898" name="Shape 898"/>
          <p:cNvCxnSpPr/>
          <p:nvPr/>
        </p:nvCxnSpPr>
        <p:spPr>
          <a:xfrm>
            <a:off x="9805635" y="8119038"/>
            <a:ext cx="9917540" cy="0"/>
          </a:xfrm>
          <a:prstGeom prst="straightConnector1">
            <a:avLst/>
          </a:prstGeom>
          <a:noFill/>
          <a:ln cap="flat" cmpd="sng" w="50800">
            <a:solidFill>
              <a:srgbClr val="BFBFBF"/>
            </a:solidFill>
            <a:prstDash val="solid"/>
            <a:round/>
            <a:headEnd len="med" w="med" type="none"/>
            <a:tailEnd len="med" w="med" type="none"/>
          </a:ln>
        </p:spPr>
      </p:cxnSp>
      <p:sp>
        <p:nvSpPr>
          <p:cNvPr id="899" name="Shape 899"/>
          <p:cNvSpPr/>
          <p:nvPr/>
        </p:nvSpPr>
        <p:spPr>
          <a:xfrm>
            <a:off x="9659742" y="8369364"/>
            <a:ext cx="10882852" cy="2286000"/>
          </a:xfrm>
          <a:prstGeom prst="rect">
            <a:avLst/>
          </a:prstGeom>
          <a:noFill/>
          <a:ln>
            <a:noFill/>
          </a:ln>
        </p:spPr>
        <p:txBody>
          <a:bodyPr anchorCtr="0" anchor="t" bIns="0" lIns="0" rIns="0" tIns="0">
            <a:noAutofit/>
          </a:bodyPr>
          <a:lstStyle/>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H2O has a “balance_classes” argument that can be used to do this properly &amp; automatically.</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You can manually </a:t>
            </a:r>
            <a:r>
              <a:rPr b="1" i="0" lang="en-US" sz="3000" u="none" cap="none" strike="noStrike">
                <a:solidFill>
                  <a:srgbClr val="000000"/>
                </a:solidFill>
                <a:latin typeface="Quattrocento Sans"/>
                <a:ea typeface="Quattrocento Sans"/>
                <a:cs typeface="Quattrocento Sans"/>
                <a:sym typeface="Quattrocento Sans"/>
              </a:rPr>
              <a:t>upsample (or downsample)</a:t>
            </a:r>
            <a:r>
              <a:rPr b="0" i="0" lang="en-US" sz="3000" u="none" cap="none" strike="noStrike">
                <a:solidFill>
                  <a:srgbClr val="000000"/>
                </a:solidFill>
                <a:latin typeface="Quattrocento Sans"/>
                <a:ea typeface="Quattrocento Sans"/>
                <a:cs typeface="Quattrocento Sans"/>
                <a:sym typeface="Quattrocento Sans"/>
              </a:rPr>
              <a:t> your minority (or majority) class(es) set either by duplicating (or sub-sampling) rows, or by using row weights.</a:t>
            </a:r>
          </a:p>
        </p:txBody>
      </p:sp>
      <p:sp>
        <p:nvSpPr>
          <p:cNvPr id="900" name="Shape 900"/>
          <p:cNvSpPr/>
          <p:nvPr/>
        </p:nvSpPr>
        <p:spPr>
          <a:xfrm>
            <a:off x="3242947" y="4491623"/>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Potential Pitfalls</a:t>
            </a:r>
          </a:p>
        </p:txBody>
      </p:sp>
      <p:sp>
        <p:nvSpPr>
          <p:cNvPr id="901" name="Shape 901"/>
          <p:cNvSpPr/>
          <p:nvPr/>
        </p:nvSpPr>
        <p:spPr>
          <a:xfrm>
            <a:off x="3242947" y="8701174"/>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Solutions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5" name="Shape 905"/>
        <p:cNvGrpSpPr/>
        <p:nvPr/>
      </p:nvGrpSpPr>
      <p:grpSpPr>
        <a:xfrm>
          <a:off x="0" y="0"/>
          <a:ext cx="0" cy="0"/>
          <a:chOff x="0" y="0"/>
          <a:chExt cx="0" cy="0"/>
        </a:xfrm>
      </p:grpSpPr>
      <p:sp>
        <p:nvSpPr>
          <p:cNvPr id="906" name="Shape 906"/>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5. Categorical Data</a:t>
            </a:r>
          </a:p>
        </p:txBody>
      </p:sp>
      <p:sp>
        <p:nvSpPr>
          <p:cNvPr id="907" name="Shape 907"/>
          <p:cNvSpPr txBox="1"/>
          <p:nvPr>
            <p:ph idx="1" type="body"/>
          </p:nvPr>
        </p:nvSpPr>
        <p:spPr>
          <a:xfrm>
            <a:off x="3217547" y="3052292"/>
            <a:ext cx="5363242" cy="2011683"/>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Real Data</a:t>
            </a:r>
          </a:p>
        </p:txBody>
      </p:sp>
      <p:sp>
        <p:nvSpPr>
          <p:cNvPr id="908" name="Shape 908"/>
          <p:cNvSpPr/>
          <p:nvPr/>
        </p:nvSpPr>
        <p:spPr>
          <a:xfrm>
            <a:off x="9805635" y="3122046"/>
            <a:ext cx="9917540" cy="457200"/>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Most real world datasets contain categorical data.</a:t>
            </a:r>
          </a:p>
        </p:txBody>
      </p:sp>
      <p:sp>
        <p:nvSpPr>
          <p:cNvPr id="909" name="Shape 909"/>
          <p:cNvSpPr/>
          <p:nvPr/>
        </p:nvSpPr>
        <p:spPr>
          <a:xfrm>
            <a:off x="9805635" y="4445255"/>
            <a:ext cx="9917540" cy="36576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Problems can arise if you have </a:t>
            </a:r>
            <a:r>
              <a:rPr b="1" i="0" lang="en-US" sz="3000" u="none" cap="none" strike="noStrike">
                <a:solidFill>
                  <a:srgbClr val="000000"/>
                </a:solidFill>
                <a:latin typeface="Quattrocento Sans"/>
                <a:ea typeface="Quattrocento Sans"/>
                <a:cs typeface="Quattrocento Sans"/>
                <a:sym typeface="Quattrocento Sans"/>
              </a:rPr>
              <a:t>too many categories</a:t>
            </a:r>
            <a:r>
              <a:rPr b="0" i="0" lang="en-US" sz="3000" u="none" cap="none" strike="noStrike">
                <a:solidFill>
                  <a:srgbClr val="000000"/>
                </a:solidFill>
                <a:latin typeface="Quattrocento Sans"/>
                <a:ea typeface="Quattrocento Sans"/>
                <a:cs typeface="Quattrocento Sans"/>
                <a:sym typeface="Quattrocento Sans"/>
              </a:rPr>
              <a: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 lot of ML software will place limits on the number of categories allowed in a single column (e.g. 1024) so you may be forced to deal with this whether you like it or not.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When there are high-cardinality categorical columns, often there will be many categories that only occur a small number of times (not very useful). </a:t>
            </a:r>
          </a:p>
        </p:txBody>
      </p:sp>
      <p:cxnSp>
        <p:nvCxnSpPr>
          <p:cNvPr id="910" name="Shape 910"/>
          <p:cNvCxnSpPr/>
          <p:nvPr/>
        </p:nvCxnSpPr>
        <p:spPr>
          <a:xfrm flipH="1">
            <a:off x="9120266" y="3271434"/>
            <a:ext cx="0" cy="8900902"/>
          </a:xfrm>
          <a:prstGeom prst="straightConnector1">
            <a:avLst/>
          </a:prstGeom>
          <a:noFill/>
          <a:ln cap="flat" cmpd="sng" w="114300">
            <a:solidFill>
              <a:srgbClr val="FBE91F"/>
            </a:solidFill>
            <a:prstDash val="solid"/>
            <a:round/>
            <a:headEnd len="med" w="med" type="none"/>
            <a:tailEnd len="med" w="med" type="none"/>
          </a:ln>
        </p:spPr>
      </p:cxnSp>
      <p:cxnSp>
        <p:nvCxnSpPr>
          <p:cNvPr id="911" name="Shape 911"/>
          <p:cNvCxnSpPr/>
          <p:nvPr/>
        </p:nvCxnSpPr>
        <p:spPr>
          <a:xfrm>
            <a:off x="9659742" y="4058135"/>
            <a:ext cx="9917538" cy="0"/>
          </a:xfrm>
          <a:prstGeom prst="straightConnector1">
            <a:avLst/>
          </a:prstGeom>
          <a:noFill/>
          <a:ln cap="flat" cmpd="sng" w="50800">
            <a:solidFill>
              <a:srgbClr val="BFBFBF"/>
            </a:solidFill>
            <a:prstDash val="solid"/>
            <a:round/>
            <a:headEnd len="med" w="med" type="none"/>
            <a:tailEnd len="med" w="med" type="none"/>
          </a:ln>
        </p:spPr>
      </p:cxnSp>
      <p:cxnSp>
        <p:nvCxnSpPr>
          <p:cNvPr id="912" name="Shape 912"/>
          <p:cNvCxnSpPr/>
          <p:nvPr/>
        </p:nvCxnSpPr>
        <p:spPr>
          <a:xfrm>
            <a:off x="9805635" y="8672857"/>
            <a:ext cx="9917540" cy="0"/>
          </a:xfrm>
          <a:prstGeom prst="straightConnector1">
            <a:avLst/>
          </a:prstGeom>
          <a:noFill/>
          <a:ln cap="flat" cmpd="sng" w="50800">
            <a:solidFill>
              <a:srgbClr val="BFBFBF"/>
            </a:solidFill>
            <a:prstDash val="solid"/>
            <a:round/>
            <a:headEnd len="med" w="med" type="none"/>
            <a:tailEnd len="med" w="med" type="none"/>
          </a:ln>
        </p:spPr>
      </p:cxnSp>
      <p:sp>
        <p:nvSpPr>
          <p:cNvPr id="913" name="Shape 913"/>
          <p:cNvSpPr/>
          <p:nvPr/>
        </p:nvSpPr>
        <p:spPr>
          <a:xfrm>
            <a:off x="9659742" y="8968867"/>
            <a:ext cx="10882852" cy="2743201"/>
          </a:xfrm>
          <a:prstGeom prst="rect">
            <a:avLst/>
          </a:prstGeom>
          <a:noFill/>
          <a:ln>
            <a:noFill/>
          </a:ln>
        </p:spPr>
        <p:txBody>
          <a:bodyPr anchorCtr="0" anchor="t" bIns="0" lIns="0" rIns="0" tIns="0">
            <a:noAutofit/>
          </a:bodyPr>
          <a:lstStyle/>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If you have some hierarchical knowledge about the data, then you may be able to reduce the number of categories by using some sensible higher-level mapping of the categories.</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Example: ICD-9 codes — thousands of unique diagnostic and procedure codes.  You can map each category to a higher level super-category to reduce the cardinality.</a:t>
            </a:r>
          </a:p>
        </p:txBody>
      </p:sp>
      <p:sp>
        <p:nvSpPr>
          <p:cNvPr id="914" name="Shape 914"/>
          <p:cNvSpPr/>
          <p:nvPr/>
        </p:nvSpPr>
        <p:spPr>
          <a:xfrm>
            <a:off x="3242947" y="4445255"/>
            <a:ext cx="5363242" cy="165608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Too Many Categories</a:t>
            </a:r>
          </a:p>
        </p:txBody>
      </p:sp>
      <p:sp>
        <p:nvSpPr>
          <p:cNvPr id="915" name="Shape 915"/>
          <p:cNvSpPr/>
          <p:nvPr/>
        </p:nvSpPr>
        <p:spPr>
          <a:xfrm>
            <a:off x="3217547" y="8853574"/>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Solutions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9" name="Shape 919"/>
        <p:cNvGrpSpPr/>
        <p:nvPr/>
      </p:nvGrpSpPr>
      <p:grpSpPr>
        <a:xfrm>
          <a:off x="0" y="0"/>
          <a:ext cx="0" cy="0"/>
          <a:chOff x="0" y="0"/>
          <a:chExt cx="0" cy="0"/>
        </a:xfrm>
      </p:grpSpPr>
      <p:sp>
        <p:nvSpPr>
          <p:cNvPr id="920" name="Shape 920"/>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6. Missing Data</a:t>
            </a:r>
          </a:p>
        </p:txBody>
      </p:sp>
      <p:sp>
        <p:nvSpPr>
          <p:cNvPr id="921" name="Shape 921"/>
          <p:cNvSpPr txBox="1"/>
          <p:nvPr>
            <p:ph idx="1" type="body"/>
          </p:nvPr>
        </p:nvSpPr>
        <p:spPr>
          <a:xfrm>
            <a:off x="3217547" y="3265475"/>
            <a:ext cx="5363242" cy="2011683"/>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Types of </a:t>
            </a:r>
          </a:p>
          <a:p>
            <a:pPr indent="0" lvl="0" marL="0" marR="0" rtl="0" algn="r">
              <a:lnSpc>
                <a:spcPct val="100000"/>
              </a:lnSpc>
              <a:spcBef>
                <a:spcPts val="100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Missing Data</a:t>
            </a:r>
          </a:p>
        </p:txBody>
      </p:sp>
      <p:sp>
        <p:nvSpPr>
          <p:cNvPr id="922" name="Shape 922"/>
          <p:cNvSpPr/>
          <p:nvPr/>
        </p:nvSpPr>
        <p:spPr>
          <a:xfrm>
            <a:off x="9805635" y="3122046"/>
            <a:ext cx="9917540" cy="3474720"/>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Unavailable: Valid for the observation, but not available in the data set.</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Removed: Observation quality threshold may have not been reached, and data removed</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Not applicable: measurement does not apply to the particular observation (e.g. number of tires on a boat observation)</a:t>
            </a:r>
          </a:p>
        </p:txBody>
      </p:sp>
      <p:sp>
        <p:nvSpPr>
          <p:cNvPr id="923" name="Shape 923"/>
          <p:cNvSpPr/>
          <p:nvPr/>
        </p:nvSpPr>
        <p:spPr>
          <a:xfrm>
            <a:off x="9805635" y="7422714"/>
            <a:ext cx="9917540" cy="32004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It depends!  Some options: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Ignore entire observation.	</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Create an binary variable for each predictor to indicate whether the data was missing or not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Segment model based on data availability.</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Use alternative algorithm: decision trees accept missing values; linear models typically do not.</a:t>
            </a:r>
          </a:p>
        </p:txBody>
      </p:sp>
      <p:cxnSp>
        <p:nvCxnSpPr>
          <p:cNvPr id="924" name="Shape 924"/>
          <p:cNvCxnSpPr/>
          <p:nvPr/>
        </p:nvCxnSpPr>
        <p:spPr>
          <a:xfrm flipH="1">
            <a:off x="9120266" y="3271434"/>
            <a:ext cx="0" cy="7731930"/>
          </a:xfrm>
          <a:prstGeom prst="straightConnector1">
            <a:avLst/>
          </a:prstGeom>
          <a:noFill/>
          <a:ln cap="flat" cmpd="sng" w="114300">
            <a:solidFill>
              <a:srgbClr val="FBE91F"/>
            </a:solidFill>
            <a:prstDash val="solid"/>
            <a:round/>
            <a:headEnd len="med" w="med" type="none"/>
            <a:tailEnd len="med" w="med" type="none"/>
          </a:ln>
        </p:spPr>
      </p:cxnSp>
      <p:cxnSp>
        <p:nvCxnSpPr>
          <p:cNvPr id="925" name="Shape 925"/>
          <p:cNvCxnSpPr/>
          <p:nvPr/>
        </p:nvCxnSpPr>
        <p:spPr>
          <a:xfrm>
            <a:off x="9659742" y="7137400"/>
            <a:ext cx="9917538" cy="0"/>
          </a:xfrm>
          <a:prstGeom prst="straightConnector1">
            <a:avLst/>
          </a:prstGeom>
          <a:noFill/>
          <a:ln cap="flat" cmpd="sng" w="50800">
            <a:solidFill>
              <a:srgbClr val="BFBFBF"/>
            </a:solidFill>
            <a:prstDash val="solid"/>
            <a:round/>
            <a:headEnd len="med" w="med" type="none"/>
            <a:tailEnd len="med" w="med" type="none"/>
          </a:ln>
        </p:spPr>
      </p:cxnSp>
      <p:sp>
        <p:nvSpPr>
          <p:cNvPr id="926" name="Shape 926"/>
          <p:cNvSpPr/>
          <p:nvPr/>
        </p:nvSpPr>
        <p:spPr>
          <a:xfrm>
            <a:off x="3217547" y="6942759"/>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What to Do</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3962400" y="599285"/>
            <a:ext cx="16459200" cy="1516667"/>
          </a:xfrm>
          <a:prstGeom prst="rect">
            <a:avLst/>
          </a:prstGeom>
          <a:noFill/>
          <a:ln>
            <a:noFill/>
          </a:ln>
        </p:spPr>
        <p:txBody>
          <a:bodyPr anchorCtr="0" anchor="b" bIns="91375" lIns="91375" rIns="91375" tIns="91375">
            <a:noAutofit/>
          </a:bodyPr>
          <a:lstStyle/>
          <a:p>
            <a:pPr indent="0" lvl="0" marL="0" marR="0" rtl="0" algn="ctr">
              <a:lnSpc>
                <a:spcPct val="107407"/>
              </a:lnSpc>
              <a:spcBef>
                <a:spcPts val="0"/>
              </a:spcBef>
              <a:spcAft>
                <a:spcPts val="0"/>
              </a:spcAft>
              <a:buClr>
                <a:srgbClr val="000000"/>
              </a:buClr>
              <a:buSzPct val="25000"/>
              <a:buFont typeface="Calibri"/>
              <a:buNone/>
            </a:pPr>
            <a:r>
              <a:rPr b="0" i="0" lang="en-US" sz="8067" u="none" cap="none" strike="noStrike">
                <a:solidFill>
                  <a:srgbClr val="000000"/>
                </a:solidFill>
                <a:latin typeface="Calibri"/>
                <a:ea typeface="Calibri"/>
                <a:cs typeface="Calibri"/>
                <a:sym typeface="Calibri"/>
              </a:rPr>
              <a:t>Executive Team</a:t>
            </a:r>
          </a:p>
        </p:txBody>
      </p:sp>
      <p:sp>
        <p:nvSpPr>
          <p:cNvPr id="208" name="Shape 208"/>
          <p:cNvSpPr/>
          <p:nvPr/>
        </p:nvSpPr>
        <p:spPr>
          <a:xfrm>
            <a:off x="4644419" y="10178563"/>
            <a:ext cx="7111207" cy="792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US" sz="4000" u="none" cap="none" strike="noStrike">
                <a:solidFill>
                  <a:srgbClr val="000000"/>
                </a:solidFill>
                <a:latin typeface="Quattrocento Sans"/>
                <a:ea typeface="Quattrocento Sans"/>
                <a:cs typeface="Quattrocento Sans"/>
                <a:sym typeface="Quattrocento Sans"/>
              </a:rPr>
              <a:t>Board of Directors</a:t>
            </a:r>
          </a:p>
        </p:txBody>
      </p:sp>
      <p:sp>
        <p:nvSpPr>
          <p:cNvPr id="209" name="Shape 209"/>
          <p:cNvSpPr/>
          <p:nvPr/>
        </p:nvSpPr>
        <p:spPr>
          <a:xfrm>
            <a:off x="5442698" y="11080690"/>
            <a:ext cx="8729209" cy="1140460"/>
          </a:xfrm>
          <a:prstGeom prst="rect">
            <a:avLst/>
          </a:prstGeom>
          <a:noFill/>
          <a:ln>
            <a:noFill/>
          </a:ln>
        </p:spPr>
        <p:txBody>
          <a:bodyPr anchorCtr="0" anchor="t" bIns="91425" lIns="91425" rIns="91425" tIns="91425">
            <a:noAutofit/>
          </a:bodyPr>
          <a:lstStyle/>
          <a:p>
            <a:pPr indent="0" lvl="0" marL="0" marR="0" rtl="0" algn="l">
              <a:lnSpc>
                <a:spcPct val="110000"/>
              </a:lnSpc>
              <a:spcBef>
                <a:spcPts val="0"/>
              </a:spcBef>
              <a:spcAft>
                <a:spcPts val="0"/>
              </a:spcAft>
              <a:buClr>
                <a:srgbClr val="6C6C6C"/>
              </a:buClr>
              <a:buSzPct val="25000"/>
              <a:buFont typeface="Quattrocento Sans"/>
              <a:buNone/>
            </a:pPr>
            <a:r>
              <a:rPr b="0" i="0" lang="en-US" sz="2800" u="none" cap="none" strike="noStrike">
                <a:solidFill>
                  <a:srgbClr val="6C6C6C"/>
                </a:solidFill>
                <a:latin typeface="Quattrocento Sans"/>
                <a:ea typeface="Quattrocento Sans"/>
                <a:cs typeface="Quattrocento Sans"/>
                <a:sym typeface="Quattrocento Sans"/>
              </a:rPr>
              <a:t>Jishnu Bhattacharjee // Nexus Ventures</a:t>
            </a:r>
          </a:p>
          <a:p>
            <a:pPr indent="0" lvl="0" marL="0" marR="0" rtl="0" algn="l">
              <a:lnSpc>
                <a:spcPct val="110000"/>
              </a:lnSpc>
              <a:spcBef>
                <a:spcPts val="400"/>
              </a:spcBef>
              <a:spcAft>
                <a:spcPts val="0"/>
              </a:spcAft>
              <a:buClr>
                <a:srgbClr val="6C6C6C"/>
              </a:buClr>
              <a:buSzPct val="25000"/>
              <a:buFont typeface="Quattrocento Sans"/>
              <a:buNone/>
            </a:pPr>
            <a:r>
              <a:rPr b="0" i="0" lang="en-US" sz="2800" u="none" cap="none" strike="noStrike">
                <a:solidFill>
                  <a:srgbClr val="6C6C6C"/>
                </a:solidFill>
                <a:latin typeface="Quattrocento Sans"/>
                <a:ea typeface="Quattrocento Sans"/>
                <a:cs typeface="Quattrocento Sans"/>
                <a:sym typeface="Quattrocento Sans"/>
              </a:rPr>
              <a:t>Ash Bhardwaj // Flextronics</a:t>
            </a:r>
          </a:p>
        </p:txBody>
      </p:sp>
      <p:sp>
        <p:nvSpPr>
          <p:cNvPr id="210" name="Shape 210"/>
          <p:cNvSpPr/>
          <p:nvPr/>
        </p:nvSpPr>
        <p:spPr>
          <a:xfrm>
            <a:off x="12507263" y="10178563"/>
            <a:ext cx="7111207" cy="792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US" sz="4000" u="none" cap="none" strike="noStrike">
                <a:solidFill>
                  <a:srgbClr val="000000"/>
                </a:solidFill>
                <a:latin typeface="Quattrocento Sans"/>
                <a:ea typeface="Quattrocento Sans"/>
                <a:cs typeface="Quattrocento Sans"/>
                <a:sym typeface="Quattrocento Sans"/>
              </a:rPr>
              <a:t>Scientific Advisory Council</a:t>
            </a:r>
          </a:p>
        </p:txBody>
      </p:sp>
      <p:cxnSp>
        <p:nvCxnSpPr>
          <p:cNvPr id="211" name="Shape 211"/>
          <p:cNvCxnSpPr/>
          <p:nvPr/>
        </p:nvCxnSpPr>
        <p:spPr>
          <a:xfrm>
            <a:off x="5372146" y="11096363"/>
            <a:ext cx="0" cy="1211612"/>
          </a:xfrm>
          <a:prstGeom prst="straightConnector1">
            <a:avLst/>
          </a:prstGeom>
          <a:noFill/>
          <a:ln cap="flat" cmpd="sng" w="76200">
            <a:solidFill>
              <a:srgbClr val="FAE41A"/>
            </a:solidFill>
            <a:prstDash val="solid"/>
            <a:round/>
            <a:headEnd len="med" w="med" type="none"/>
            <a:tailEnd len="med" w="med" type="none"/>
          </a:ln>
        </p:spPr>
      </p:cxnSp>
      <p:sp>
        <p:nvSpPr>
          <p:cNvPr id="212" name="Shape 212"/>
          <p:cNvSpPr/>
          <p:nvPr/>
        </p:nvSpPr>
        <p:spPr>
          <a:xfrm>
            <a:off x="13579912" y="11049331"/>
            <a:ext cx="8729209" cy="202544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C6C6C"/>
              </a:buClr>
              <a:buSzPct val="25000"/>
              <a:buFont typeface="Quattrocento Sans"/>
              <a:buNone/>
            </a:pPr>
            <a:r>
              <a:rPr b="0" i="0" lang="en-US" sz="2800" u="none" cap="none" strike="noStrike">
                <a:solidFill>
                  <a:srgbClr val="6C6C6C"/>
                </a:solidFill>
                <a:latin typeface="Quattrocento Sans"/>
                <a:ea typeface="Quattrocento Sans"/>
                <a:cs typeface="Quattrocento Sans"/>
                <a:sym typeface="Quattrocento Sans"/>
              </a:rPr>
              <a:t>Trevor Hastie</a:t>
            </a:r>
          </a:p>
          <a:p>
            <a:pPr indent="0" lvl="0" marL="0" marR="0" rtl="0" algn="l">
              <a:lnSpc>
                <a:spcPct val="100000"/>
              </a:lnSpc>
              <a:spcBef>
                <a:spcPts val="400"/>
              </a:spcBef>
              <a:spcAft>
                <a:spcPts val="0"/>
              </a:spcAft>
              <a:buClr>
                <a:srgbClr val="6C6C6C"/>
              </a:buClr>
              <a:buSzPct val="25000"/>
              <a:buFont typeface="Quattrocento Sans"/>
              <a:buNone/>
            </a:pPr>
            <a:r>
              <a:rPr b="0" i="0" lang="en-US" sz="2800" u="none" cap="none" strike="noStrike">
                <a:solidFill>
                  <a:srgbClr val="6C6C6C"/>
                </a:solidFill>
                <a:latin typeface="Quattrocento Sans"/>
                <a:ea typeface="Quattrocento Sans"/>
                <a:cs typeface="Quattrocento Sans"/>
                <a:sym typeface="Quattrocento Sans"/>
              </a:rPr>
              <a:t>Stephen Boyd</a:t>
            </a:r>
          </a:p>
          <a:p>
            <a:pPr indent="0" lvl="0" marL="0" marR="0" rtl="0" algn="l">
              <a:lnSpc>
                <a:spcPct val="100000"/>
              </a:lnSpc>
              <a:spcBef>
                <a:spcPts val="400"/>
              </a:spcBef>
              <a:spcAft>
                <a:spcPts val="0"/>
              </a:spcAft>
              <a:buClr>
                <a:srgbClr val="6C6C6C"/>
              </a:buClr>
              <a:buSzPct val="25000"/>
              <a:buFont typeface="Quattrocento Sans"/>
              <a:buNone/>
            </a:pPr>
            <a:r>
              <a:rPr b="0" i="0" lang="en-US" sz="2800" u="none" cap="none" strike="noStrike">
                <a:solidFill>
                  <a:srgbClr val="6C6C6C"/>
                </a:solidFill>
                <a:latin typeface="Quattrocento Sans"/>
                <a:ea typeface="Quattrocento Sans"/>
                <a:cs typeface="Quattrocento Sans"/>
                <a:sym typeface="Quattrocento Sans"/>
              </a:rPr>
              <a:t>Rob Tibshirani</a:t>
            </a:r>
          </a:p>
        </p:txBody>
      </p:sp>
      <p:cxnSp>
        <p:nvCxnSpPr>
          <p:cNvPr id="213" name="Shape 213"/>
          <p:cNvCxnSpPr/>
          <p:nvPr/>
        </p:nvCxnSpPr>
        <p:spPr>
          <a:xfrm>
            <a:off x="13480792" y="11072845"/>
            <a:ext cx="0" cy="1579015"/>
          </a:xfrm>
          <a:prstGeom prst="straightConnector1">
            <a:avLst/>
          </a:prstGeom>
          <a:noFill/>
          <a:ln cap="flat" cmpd="sng" w="76200">
            <a:solidFill>
              <a:srgbClr val="FAE41A"/>
            </a:solidFill>
            <a:prstDash val="solid"/>
            <a:round/>
            <a:headEnd len="med" w="med" type="none"/>
            <a:tailEnd len="med" w="med" type="none"/>
          </a:ln>
        </p:spPr>
      </p:cxnSp>
      <p:pic>
        <p:nvPicPr>
          <p:cNvPr id="214" name="Shape 214"/>
          <p:cNvPicPr preferRelativeResize="0"/>
          <p:nvPr/>
        </p:nvPicPr>
        <p:blipFill rotWithShape="1">
          <a:blip r:embed="rId3">
            <a:alphaModFix/>
          </a:blip>
          <a:srcRect b="0" l="0" r="0" t="0"/>
          <a:stretch/>
        </p:blipFill>
        <p:spPr>
          <a:xfrm>
            <a:off x="12300724" y="9870095"/>
            <a:ext cx="713297" cy="1061654"/>
          </a:xfrm>
          <a:prstGeom prst="rect">
            <a:avLst/>
          </a:prstGeom>
          <a:noFill/>
          <a:ln>
            <a:noFill/>
          </a:ln>
        </p:spPr>
      </p:pic>
      <p:grpSp>
        <p:nvGrpSpPr>
          <p:cNvPr id="215" name="Shape 215"/>
          <p:cNvGrpSpPr/>
          <p:nvPr/>
        </p:nvGrpSpPr>
        <p:grpSpPr>
          <a:xfrm>
            <a:off x="6277866" y="3139452"/>
            <a:ext cx="3427060" cy="5560094"/>
            <a:chOff x="0" y="0"/>
            <a:chExt cx="3427058" cy="5560093"/>
          </a:xfrm>
        </p:grpSpPr>
        <p:grpSp>
          <p:nvGrpSpPr>
            <p:cNvPr id="216" name="Shape 216"/>
            <p:cNvGrpSpPr/>
            <p:nvPr/>
          </p:nvGrpSpPr>
          <p:grpSpPr>
            <a:xfrm>
              <a:off x="0" y="0"/>
              <a:ext cx="3427058" cy="4363414"/>
              <a:chOff x="0" y="0"/>
              <a:chExt cx="3427058" cy="4363413"/>
            </a:xfrm>
          </p:grpSpPr>
          <p:sp>
            <p:nvSpPr>
              <p:cNvPr id="217" name="Shape 217"/>
              <p:cNvSpPr/>
              <p:nvPr/>
            </p:nvSpPr>
            <p:spPr>
              <a:xfrm>
                <a:off x="278212" y="0"/>
                <a:ext cx="2886336" cy="2886336"/>
              </a:xfrm>
              <a:custGeom>
                <a:pathLst>
                  <a:path extrusionOk="0" h="120000" w="120000">
                    <a:moveTo>
                      <a:pt x="59994" y="0"/>
                    </a:moveTo>
                    <a:cubicBezTo>
                      <a:pt x="26855" y="0"/>
                      <a:pt x="0" y="26855"/>
                      <a:pt x="0" y="59994"/>
                    </a:cubicBezTo>
                    <a:cubicBezTo>
                      <a:pt x="0" y="93127"/>
                      <a:pt x="26855" y="120000"/>
                      <a:pt x="59994" y="120000"/>
                    </a:cubicBezTo>
                    <a:cubicBezTo>
                      <a:pt x="93127" y="120000"/>
                      <a:pt x="120000" y="93127"/>
                      <a:pt x="120000" y="59994"/>
                    </a:cubicBezTo>
                    <a:cubicBezTo>
                      <a:pt x="120000" y="26855"/>
                      <a:pt x="93127" y="0"/>
                      <a:pt x="59994" y="0"/>
                    </a:cubicBezTo>
                    <a:close/>
                  </a:path>
                </a:pathLst>
              </a:custGeom>
              <a:noFill/>
              <a:ln>
                <a:noFill/>
              </a:ln>
            </p:spPr>
          </p:sp>
          <p:sp>
            <p:nvSpPr>
              <p:cNvPr id="218" name="Shape 218"/>
              <p:cNvSpPr/>
              <p:nvPr/>
            </p:nvSpPr>
            <p:spPr>
              <a:xfrm>
                <a:off x="0" y="3211446"/>
                <a:ext cx="3427058" cy="6654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200" u="none" cap="none" strike="noStrike">
                    <a:solidFill>
                      <a:srgbClr val="000000"/>
                    </a:solidFill>
                    <a:latin typeface="Quattrocento Sans"/>
                    <a:ea typeface="Quattrocento Sans"/>
                    <a:cs typeface="Quattrocento Sans"/>
                    <a:sym typeface="Quattrocento Sans"/>
                  </a:rPr>
                  <a:t>Sri Satish Ambati</a:t>
                </a:r>
              </a:p>
            </p:txBody>
          </p:sp>
          <p:sp>
            <p:nvSpPr>
              <p:cNvPr id="219" name="Shape 219"/>
              <p:cNvSpPr/>
              <p:nvPr/>
            </p:nvSpPr>
            <p:spPr>
              <a:xfrm>
                <a:off x="278212" y="3850332"/>
                <a:ext cx="2886336" cy="513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C6C6C"/>
                  </a:buClr>
                  <a:buSzPct val="25000"/>
                  <a:buFont typeface="Quattrocento Sans"/>
                  <a:buNone/>
                </a:pPr>
                <a:r>
                  <a:rPr b="0" i="0" lang="en-US" sz="2200" u="none" cap="none" strike="noStrike">
                    <a:solidFill>
                      <a:srgbClr val="6C6C6C"/>
                    </a:solidFill>
                    <a:latin typeface="Quattrocento Sans"/>
                    <a:ea typeface="Quattrocento Sans"/>
                    <a:cs typeface="Quattrocento Sans"/>
                    <a:sym typeface="Quattrocento Sans"/>
                  </a:rPr>
                  <a:t>CEO &amp; Co-founder</a:t>
                </a:r>
              </a:p>
            </p:txBody>
          </p:sp>
        </p:grpSp>
        <p:sp>
          <p:nvSpPr>
            <p:cNvPr id="220" name="Shape 220"/>
            <p:cNvSpPr/>
            <p:nvPr/>
          </p:nvSpPr>
          <p:spPr>
            <a:xfrm>
              <a:off x="278211" y="5008912"/>
              <a:ext cx="2886334" cy="5511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2400" u="none" cap="none" strike="noStrike">
                  <a:solidFill>
                    <a:srgbClr val="000000"/>
                  </a:solidFill>
                  <a:latin typeface="Quattrocento Sans"/>
                  <a:ea typeface="Quattrocento Sans"/>
                  <a:cs typeface="Quattrocento Sans"/>
                  <a:sym typeface="Quattrocento Sans"/>
                </a:rPr>
                <a:t>DataStax</a:t>
              </a:r>
            </a:p>
          </p:txBody>
        </p:sp>
        <p:cxnSp>
          <p:nvCxnSpPr>
            <p:cNvPr id="221" name="Shape 221"/>
            <p:cNvCxnSpPr/>
            <p:nvPr/>
          </p:nvCxnSpPr>
          <p:spPr>
            <a:xfrm>
              <a:off x="269344" y="4713521"/>
              <a:ext cx="2895201" cy="0"/>
            </a:xfrm>
            <a:prstGeom prst="straightConnector1">
              <a:avLst/>
            </a:prstGeom>
            <a:noFill/>
            <a:ln cap="flat" cmpd="sng" w="76200">
              <a:solidFill>
                <a:srgbClr val="FAE81A"/>
              </a:solidFill>
              <a:prstDash val="solid"/>
              <a:round/>
              <a:headEnd len="med" w="med" type="none"/>
              <a:tailEnd len="med" w="med" type="none"/>
            </a:ln>
          </p:spPr>
        </p:cxnSp>
      </p:grpSp>
      <p:grpSp>
        <p:nvGrpSpPr>
          <p:cNvPr id="222" name="Shape 222"/>
          <p:cNvGrpSpPr/>
          <p:nvPr/>
        </p:nvGrpSpPr>
        <p:grpSpPr>
          <a:xfrm>
            <a:off x="10604178" y="3118458"/>
            <a:ext cx="3056959" cy="5602083"/>
            <a:chOff x="0" y="0"/>
            <a:chExt cx="3056957" cy="5602082"/>
          </a:xfrm>
        </p:grpSpPr>
        <p:grpSp>
          <p:nvGrpSpPr>
            <p:cNvPr id="223" name="Shape 223"/>
            <p:cNvGrpSpPr/>
            <p:nvPr/>
          </p:nvGrpSpPr>
          <p:grpSpPr>
            <a:xfrm>
              <a:off x="0" y="0"/>
              <a:ext cx="3056957" cy="4361017"/>
              <a:chOff x="0" y="0"/>
              <a:chExt cx="3056956" cy="4361016"/>
            </a:xfrm>
          </p:grpSpPr>
          <p:sp>
            <p:nvSpPr>
              <p:cNvPr id="224" name="Shape 224"/>
              <p:cNvSpPr/>
              <p:nvPr/>
            </p:nvSpPr>
            <p:spPr>
              <a:xfrm>
                <a:off x="83238" y="0"/>
                <a:ext cx="2886336" cy="2886336"/>
              </a:xfrm>
              <a:custGeom>
                <a:pathLst>
                  <a:path extrusionOk="0" h="120000" w="120000">
                    <a:moveTo>
                      <a:pt x="59994" y="0"/>
                    </a:moveTo>
                    <a:cubicBezTo>
                      <a:pt x="26855" y="0"/>
                      <a:pt x="0" y="26855"/>
                      <a:pt x="0" y="59994"/>
                    </a:cubicBezTo>
                    <a:cubicBezTo>
                      <a:pt x="0" y="93127"/>
                      <a:pt x="26855" y="120000"/>
                      <a:pt x="59994" y="120000"/>
                    </a:cubicBezTo>
                    <a:cubicBezTo>
                      <a:pt x="93127" y="120000"/>
                      <a:pt x="120000" y="93127"/>
                      <a:pt x="120000" y="59994"/>
                    </a:cubicBezTo>
                    <a:cubicBezTo>
                      <a:pt x="120000" y="26855"/>
                      <a:pt x="93127" y="0"/>
                      <a:pt x="59994" y="0"/>
                    </a:cubicBezTo>
                    <a:close/>
                  </a:path>
                </a:pathLst>
              </a:custGeom>
              <a:noFill/>
              <a:ln>
                <a:noFill/>
              </a:ln>
            </p:spPr>
          </p:sp>
          <p:sp>
            <p:nvSpPr>
              <p:cNvPr id="225" name="Shape 225"/>
              <p:cNvSpPr/>
              <p:nvPr/>
            </p:nvSpPr>
            <p:spPr>
              <a:xfrm>
                <a:off x="0" y="3209044"/>
                <a:ext cx="3056956" cy="6654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200" u="none" cap="none" strike="noStrike">
                    <a:solidFill>
                      <a:srgbClr val="000000"/>
                    </a:solidFill>
                    <a:latin typeface="Quattrocento Sans"/>
                    <a:ea typeface="Quattrocento Sans"/>
                    <a:cs typeface="Quattrocento Sans"/>
                    <a:sym typeface="Quattrocento Sans"/>
                  </a:rPr>
                  <a:t>Tom Kraljevic</a:t>
                </a:r>
              </a:p>
            </p:txBody>
          </p:sp>
          <p:sp>
            <p:nvSpPr>
              <p:cNvPr id="226" name="Shape 226"/>
              <p:cNvSpPr/>
              <p:nvPr/>
            </p:nvSpPr>
            <p:spPr>
              <a:xfrm>
                <a:off x="62428" y="3847935"/>
                <a:ext cx="2886339" cy="513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C6C6C"/>
                  </a:buClr>
                  <a:buSzPct val="25000"/>
                  <a:buFont typeface="Quattrocento Sans"/>
                  <a:buNone/>
                </a:pPr>
                <a:r>
                  <a:rPr b="0" i="0" lang="en-US" sz="2200" u="none" cap="none" strike="noStrike">
                    <a:solidFill>
                      <a:srgbClr val="6C6C6C"/>
                    </a:solidFill>
                    <a:latin typeface="Quattrocento Sans"/>
                    <a:ea typeface="Quattrocento Sans"/>
                    <a:cs typeface="Quattrocento Sans"/>
                    <a:sym typeface="Quattrocento Sans"/>
                  </a:rPr>
                  <a:t>VP of Engineering</a:t>
                </a:r>
              </a:p>
            </p:txBody>
          </p:sp>
        </p:grpSp>
        <p:cxnSp>
          <p:nvCxnSpPr>
            <p:cNvPr id="227" name="Shape 227"/>
            <p:cNvCxnSpPr/>
            <p:nvPr/>
          </p:nvCxnSpPr>
          <p:spPr>
            <a:xfrm>
              <a:off x="74370" y="4712323"/>
              <a:ext cx="2895203" cy="0"/>
            </a:xfrm>
            <a:prstGeom prst="straightConnector1">
              <a:avLst/>
            </a:prstGeom>
            <a:noFill/>
            <a:ln cap="flat" cmpd="sng" w="76200">
              <a:solidFill>
                <a:srgbClr val="FAE81A"/>
              </a:solidFill>
              <a:prstDash val="solid"/>
              <a:round/>
              <a:headEnd len="med" w="med" type="none"/>
              <a:tailEnd len="med" w="med" type="none"/>
            </a:ln>
          </p:spPr>
        </p:cxnSp>
        <p:sp>
          <p:nvSpPr>
            <p:cNvPr id="228" name="Shape 228"/>
            <p:cNvSpPr/>
            <p:nvPr/>
          </p:nvSpPr>
          <p:spPr>
            <a:xfrm>
              <a:off x="13402" y="5050901"/>
              <a:ext cx="2886336" cy="5511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2400" u="none" cap="none" strike="noStrike">
                  <a:solidFill>
                    <a:srgbClr val="000000"/>
                  </a:solidFill>
                  <a:latin typeface="Quattrocento Sans"/>
                  <a:ea typeface="Quattrocento Sans"/>
                  <a:cs typeface="Quattrocento Sans"/>
                  <a:sym typeface="Quattrocento Sans"/>
                </a:rPr>
                <a:t>Abrizio, Intel</a:t>
              </a:r>
            </a:p>
          </p:txBody>
        </p:sp>
      </p:grpSp>
      <p:grpSp>
        <p:nvGrpSpPr>
          <p:cNvPr id="229" name="Shape 229"/>
          <p:cNvGrpSpPr/>
          <p:nvPr/>
        </p:nvGrpSpPr>
        <p:grpSpPr>
          <a:xfrm>
            <a:off x="15049176" y="3139452"/>
            <a:ext cx="3056959" cy="5602083"/>
            <a:chOff x="0" y="0"/>
            <a:chExt cx="3056957" cy="5602082"/>
          </a:xfrm>
        </p:grpSpPr>
        <p:grpSp>
          <p:nvGrpSpPr>
            <p:cNvPr id="230" name="Shape 230"/>
            <p:cNvGrpSpPr/>
            <p:nvPr/>
          </p:nvGrpSpPr>
          <p:grpSpPr>
            <a:xfrm>
              <a:off x="0" y="0"/>
              <a:ext cx="3056957" cy="4361017"/>
              <a:chOff x="0" y="0"/>
              <a:chExt cx="3056956" cy="4361016"/>
            </a:xfrm>
          </p:grpSpPr>
          <p:sp>
            <p:nvSpPr>
              <p:cNvPr id="231" name="Shape 231"/>
              <p:cNvSpPr/>
              <p:nvPr/>
            </p:nvSpPr>
            <p:spPr>
              <a:xfrm>
                <a:off x="83238" y="0"/>
                <a:ext cx="2886336" cy="2886336"/>
              </a:xfrm>
              <a:custGeom>
                <a:pathLst>
                  <a:path extrusionOk="0" h="120000" w="120000">
                    <a:moveTo>
                      <a:pt x="59994" y="0"/>
                    </a:moveTo>
                    <a:cubicBezTo>
                      <a:pt x="26855" y="0"/>
                      <a:pt x="0" y="26855"/>
                      <a:pt x="0" y="59994"/>
                    </a:cubicBezTo>
                    <a:cubicBezTo>
                      <a:pt x="0" y="93127"/>
                      <a:pt x="26855" y="120000"/>
                      <a:pt x="59994" y="120000"/>
                    </a:cubicBezTo>
                    <a:cubicBezTo>
                      <a:pt x="93127" y="120000"/>
                      <a:pt x="120000" y="93127"/>
                      <a:pt x="120000" y="59994"/>
                    </a:cubicBezTo>
                    <a:cubicBezTo>
                      <a:pt x="120000" y="26855"/>
                      <a:pt x="93127" y="0"/>
                      <a:pt x="59994" y="0"/>
                    </a:cubicBezTo>
                    <a:close/>
                  </a:path>
                </a:pathLst>
              </a:custGeom>
              <a:noFill/>
              <a:ln>
                <a:noFill/>
              </a:ln>
            </p:spPr>
          </p:sp>
          <p:sp>
            <p:nvSpPr>
              <p:cNvPr id="232" name="Shape 232"/>
              <p:cNvSpPr/>
              <p:nvPr/>
            </p:nvSpPr>
            <p:spPr>
              <a:xfrm>
                <a:off x="0" y="3209044"/>
                <a:ext cx="3056956" cy="6654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200" u="none" cap="none" strike="noStrike">
                    <a:solidFill>
                      <a:srgbClr val="000000"/>
                    </a:solidFill>
                    <a:latin typeface="Quattrocento Sans"/>
                    <a:ea typeface="Quattrocento Sans"/>
                    <a:cs typeface="Quattrocento Sans"/>
                    <a:sym typeface="Quattrocento Sans"/>
                  </a:rPr>
                  <a:t>Arno Candel</a:t>
                </a:r>
              </a:p>
            </p:txBody>
          </p:sp>
          <p:sp>
            <p:nvSpPr>
              <p:cNvPr id="233" name="Shape 233"/>
              <p:cNvSpPr/>
              <p:nvPr/>
            </p:nvSpPr>
            <p:spPr>
              <a:xfrm>
                <a:off x="62428" y="3847935"/>
                <a:ext cx="2886339" cy="513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C6C6C"/>
                  </a:buClr>
                  <a:buSzPct val="25000"/>
                  <a:buFont typeface="Quattrocento Sans"/>
                  <a:buNone/>
                </a:pPr>
                <a:r>
                  <a:rPr b="0" i="0" lang="en-US" sz="2200" u="none" cap="none" strike="noStrike">
                    <a:solidFill>
                      <a:srgbClr val="6C6C6C"/>
                    </a:solidFill>
                    <a:latin typeface="Quattrocento Sans"/>
                    <a:ea typeface="Quattrocento Sans"/>
                    <a:cs typeface="Quattrocento Sans"/>
                    <a:sym typeface="Quattrocento Sans"/>
                  </a:rPr>
                  <a:t>Chief Architect</a:t>
                </a:r>
              </a:p>
            </p:txBody>
          </p:sp>
        </p:grpSp>
        <p:cxnSp>
          <p:nvCxnSpPr>
            <p:cNvPr id="234" name="Shape 234"/>
            <p:cNvCxnSpPr/>
            <p:nvPr/>
          </p:nvCxnSpPr>
          <p:spPr>
            <a:xfrm>
              <a:off x="74370" y="4712323"/>
              <a:ext cx="2895203" cy="0"/>
            </a:xfrm>
            <a:prstGeom prst="straightConnector1">
              <a:avLst/>
            </a:prstGeom>
            <a:noFill/>
            <a:ln cap="flat" cmpd="sng" w="76200">
              <a:solidFill>
                <a:srgbClr val="FAE81A"/>
              </a:solidFill>
              <a:prstDash val="solid"/>
              <a:round/>
              <a:headEnd len="med" w="med" type="none"/>
              <a:tailEnd len="med" w="med" type="none"/>
            </a:ln>
          </p:spPr>
        </p:cxnSp>
        <p:sp>
          <p:nvSpPr>
            <p:cNvPr id="235" name="Shape 235"/>
            <p:cNvSpPr/>
            <p:nvPr/>
          </p:nvSpPr>
          <p:spPr>
            <a:xfrm>
              <a:off x="13402" y="5050901"/>
              <a:ext cx="2886336" cy="551180"/>
            </a:xfrm>
            <a:prstGeom prst="rect">
              <a:avLst/>
            </a:prstGeom>
            <a:noFill/>
            <a:ln>
              <a:noFill/>
            </a:ln>
          </p:spPr>
          <p:txBody>
            <a:bodyPr anchorCtr="0" anchor="t" bIns="91425" lIns="91425" rIns="91425" tIns="91425">
              <a:noAutofit/>
            </a:bodyPr>
            <a:lstStyle/>
            <a:p>
              <a:pPr indent="0" lvl="1" marL="0" marR="0" rtl="0" algn="ctr">
                <a:lnSpc>
                  <a:spcPct val="100000"/>
                </a:lnSpc>
                <a:spcBef>
                  <a:spcPts val="0"/>
                </a:spcBef>
                <a:spcAft>
                  <a:spcPts val="0"/>
                </a:spcAft>
                <a:buClr>
                  <a:srgbClr val="000000"/>
                </a:buClr>
                <a:buSzPct val="25000"/>
                <a:buFont typeface="Quattrocento Sans"/>
                <a:buNone/>
              </a:pPr>
              <a:r>
                <a:rPr b="0" i="0" lang="en-US" sz="2400" u="none" cap="none" strike="noStrike">
                  <a:solidFill>
                    <a:srgbClr val="000000"/>
                  </a:solidFill>
                  <a:latin typeface="Quattrocento Sans"/>
                  <a:ea typeface="Quattrocento Sans"/>
                  <a:cs typeface="Quattrocento Sans"/>
                  <a:sym typeface="Quattrocento Sans"/>
                </a:rPr>
                <a:t>HPC, CERN</a:t>
              </a:r>
            </a:p>
          </p:txBody>
        </p:sp>
      </p:gr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0" name="Shape 930"/>
        <p:cNvGrpSpPr/>
        <p:nvPr/>
      </p:nvGrpSpPr>
      <p:grpSpPr>
        <a:xfrm>
          <a:off x="0" y="0"/>
          <a:ext cx="0" cy="0"/>
          <a:chOff x="0" y="0"/>
          <a:chExt cx="0" cy="0"/>
        </a:xfrm>
      </p:grpSpPr>
      <p:sp>
        <p:nvSpPr>
          <p:cNvPr id="931" name="Shape 931"/>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7. Outliers/Extreme Values</a:t>
            </a:r>
          </a:p>
        </p:txBody>
      </p:sp>
      <p:sp>
        <p:nvSpPr>
          <p:cNvPr id="932" name="Shape 932"/>
          <p:cNvSpPr txBox="1"/>
          <p:nvPr>
            <p:ph idx="1" type="body"/>
          </p:nvPr>
        </p:nvSpPr>
        <p:spPr>
          <a:xfrm>
            <a:off x="3217547" y="3265475"/>
            <a:ext cx="5363242" cy="2011683"/>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Types of Outliers</a:t>
            </a:r>
          </a:p>
        </p:txBody>
      </p:sp>
      <p:sp>
        <p:nvSpPr>
          <p:cNvPr id="933" name="Shape 933"/>
          <p:cNvSpPr/>
          <p:nvPr/>
        </p:nvSpPr>
        <p:spPr>
          <a:xfrm>
            <a:off x="9659742" y="3057442"/>
            <a:ext cx="9917538" cy="1463042"/>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Outliers can exist in response or predictors</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Valid outliers: rare, extreme events </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Invalid outliers: erroneous measurements</a:t>
            </a:r>
          </a:p>
        </p:txBody>
      </p:sp>
      <p:sp>
        <p:nvSpPr>
          <p:cNvPr id="934" name="Shape 934"/>
          <p:cNvSpPr/>
          <p:nvPr/>
        </p:nvSpPr>
        <p:spPr>
          <a:xfrm>
            <a:off x="9659742" y="9088961"/>
            <a:ext cx="9917538" cy="36576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Remove observations.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Apply a transformation to reduce impact: e.g. log or bins.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Choose a loss function that is more robust: e.g. MAE vs MSE.</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Impose a constraint on data range (cap values).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Ask questions: Understand whether the values are valid or invalid, to make the most appropriate choice.</a:t>
            </a:r>
          </a:p>
        </p:txBody>
      </p:sp>
      <p:cxnSp>
        <p:nvCxnSpPr>
          <p:cNvPr id="935" name="Shape 935"/>
          <p:cNvCxnSpPr/>
          <p:nvPr/>
        </p:nvCxnSpPr>
        <p:spPr>
          <a:xfrm flipH="1">
            <a:off x="9120266" y="3271435"/>
            <a:ext cx="0" cy="9562612"/>
          </a:xfrm>
          <a:prstGeom prst="straightConnector1">
            <a:avLst/>
          </a:prstGeom>
          <a:noFill/>
          <a:ln cap="flat" cmpd="sng" w="114300">
            <a:solidFill>
              <a:srgbClr val="FBE91F"/>
            </a:solidFill>
            <a:prstDash val="solid"/>
            <a:round/>
            <a:headEnd len="med" w="med" type="none"/>
            <a:tailEnd len="med" w="med" type="none"/>
          </a:ln>
        </p:spPr>
      </p:cxnSp>
      <p:cxnSp>
        <p:nvCxnSpPr>
          <p:cNvPr id="936" name="Shape 936"/>
          <p:cNvCxnSpPr/>
          <p:nvPr/>
        </p:nvCxnSpPr>
        <p:spPr>
          <a:xfrm>
            <a:off x="9805635" y="5372948"/>
            <a:ext cx="9917540" cy="0"/>
          </a:xfrm>
          <a:prstGeom prst="straightConnector1">
            <a:avLst/>
          </a:prstGeom>
          <a:noFill/>
          <a:ln cap="flat" cmpd="sng" w="50800">
            <a:solidFill>
              <a:srgbClr val="BFBFBF"/>
            </a:solidFill>
            <a:prstDash val="solid"/>
            <a:round/>
            <a:headEnd len="med" w="med" type="none"/>
            <a:tailEnd len="med" w="med" type="none"/>
          </a:ln>
        </p:spPr>
      </p:cxnSp>
      <p:sp>
        <p:nvSpPr>
          <p:cNvPr id="937" name="Shape 937"/>
          <p:cNvSpPr/>
          <p:nvPr/>
        </p:nvSpPr>
        <p:spPr>
          <a:xfrm>
            <a:off x="3217547" y="9838359"/>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What to Do</a:t>
            </a:r>
          </a:p>
        </p:txBody>
      </p:sp>
      <p:sp>
        <p:nvSpPr>
          <p:cNvPr id="938" name="Shape 938"/>
          <p:cNvSpPr/>
          <p:nvPr/>
        </p:nvSpPr>
        <p:spPr>
          <a:xfrm>
            <a:off x="3217547" y="5391235"/>
            <a:ext cx="5363242" cy="17830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What Can </a:t>
            </a:r>
          </a:p>
          <a:p>
            <a:pPr indent="0" lvl="0" marL="0" marR="0" rtl="0" algn="r">
              <a:lnSpc>
                <a:spcPct val="100000"/>
              </a:lnSpc>
              <a:spcBef>
                <a:spcPts val="100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Happen</a:t>
            </a:r>
          </a:p>
        </p:txBody>
      </p:sp>
      <p:sp>
        <p:nvSpPr>
          <p:cNvPr id="939" name="Shape 939"/>
          <p:cNvSpPr/>
          <p:nvPr/>
        </p:nvSpPr>
        <p:spPr>
          <a:xfrm>
            <a:off x="9659742" y="5560057"/>
            <a:ext cx="9917538" cy="2971801"/>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Outlier values can have a disproportionate weight on the model.</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MSE will focus on handling outlier observations more to reduce squared error.</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Boosting will spend considerable modeling effort fitting these observations.</a:t>
            </a:r>
          </a:p>
        </p:txBody>
      </p:sp>
      <p:cxnSp>
        <p:nvCxnSpPr>
          <p:cNvPr id="940" name="Shape 940"/>
          <p:cNvCxnSpPr/>
          <p:nvPr/>
        </p:nvCxnSpPr>
        <p:spPr>
          <a:xfrm>
            <a:off x="9659742" y="8901850"/>
            <a:ext cx="9917538" cy="0"/>
          </a:xfrm>
          <a:prstGeom prst="straightConnector1">
            <a:avLst/>
          </a:prstGeom>
          <a:noFill/>
          <a:ln cap="flat" cmpd="sng" w="50800">
            <a:solidFill>
              <a:srgbClr val="BFBFBF"/>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4" name="Shape 944"/>
        <p:cNvGrpSpPr/>
        <p:nvPr/>
      </p:nvGrpSpPr>
      <p:grpSpPr>
        <a:xfrm>
          <a:off x="0" y="0"/>
          <a:ext cx="0" cy="0"/>
          <a:chOff x="0" y="0"/>
          <a:chExt cx="0" cy="0"/>
        </a:xfrm>
      </p:grpSpPr>
      <p:sp>
        <p:nvSpPr>
          <p:cNvPr id="945" name="Shape 945"/>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8. Data Leakage</a:t>
            </a:r>
          </a:p>
        </p:txBody>
      </p:sp>
      <p:sp>
        <p:nvSpPr>
          <p:cNvPr id="946" name="Shape 946"/>
          <p:cNvSpPr txBox="1"/>
          <p:nvPr>
            <p:ph idx="1" type="body"/>
          </p:nvPr>
        </p:nvSpPr>
        <p:spPr>
          <a:xfrm>
            <a:off x="3217547" y="3265475"/>
            <a:ext cx="5363242" cy="2011683"/>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What Is It</a:t>
            </a:r>
          </a:p>
        </p:txBody>
      </p:sp>
      <p:sp>
        <p:nvSpPr>
          <p:cNvPr id="947" name="Shape 947"/>
          <p:cNvSpPr/>
          <p:nvPr/>
        </p:nvSpPr>
        <p:spPr>
          <a:xfrm>
            <a:off x="9659742" y="3122046"/>
            <a:ext cx="9917538" cy="2468880"/>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Leakage is allowing your model to use information that will not be available in a production setting.</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Obvious example: using the Dow Jones daily gain/loss as part of a model to predict individual stock performance</a:t>
            </a:r>
          </a:p>
        </p:txBody>
      </p:sp>
      <p:sp>
        <p:nvSpPr>
          <p:cNvPr id="948" name="Shape 948"/>
          <p:cNvSpPr/>
          <p:nvPr/>
        </p:nvSpPr>
        <p:spPr>
          <a:xfrm>
            <a:off x="9659742" y="6841159"/>
            <a:ext cx="9917538" cy="2286000"/>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Model is overfit. </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Will make predictions inconsistent with those you scored when fitting the model (even with a validation set).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Insights derived from the model will be incorrect.</a:t>
            </a:r>
          </a:p>
        </p:txBody>
      </p:sp>
      <p:cxnSp>
        <p:nvCxnSpPr>
          <p:cNvPr id="949" name="Shape 949"/>
          <p:cNvCxnSpPr/>
          <p:nvPr/>
        </p:nvCxnSpPr>
        <p:spPr>
          <a:xfrm flipH="1">
            <a:off x="9120266" y="3271434"/>
            <a:ext cx="0" cy="8684507"/>
          </a:xfrm>
          <a:prstGeom prst="straightConnector1">
            <a:avLst/>
          </a:prstGeom>
          <a:noFill/>
          <a:ln cap="flat" cmpd="sng" w="114300">
            <a:solidFill>
              <a:srgbClr val="FBE91F"/>
            </a:solidFill>
            <a:prstDash val="solid"/>
            <a:round/>
            <a:headEnd len="med" w="med" type="none"/>
            <a:tailEnd len="med" w="med" type="none"/>
          </a:ln>
        </p:spPr>
      </p:cxnSp>
      <p:cxnSp>
        <p:nvCxnSpPr>
          <p:cNvPr id="950" name="Shape 950"/>
          <p:cNvCxnSpPr/>
          <p:nvPr/>
        </p:nvCxnSpPr>
        <p:spPr>
          <a:xfrm>
            <a:off x="9805635" y="6558942"/>
            <a:ext cx="9917540" cy="0"/>
          </a:xfrm>
          <a:prstGeom prst="straightConnector1">
            <a:avLst/>
          </a:prstGeom>
          <a:noFill/>
          <a:ln cap="flat" cmpd="sng" w="50800">
            <a:solidFill>
              <a:srgbClr val="BFBFBF"/>
            </a:solidFill>
            <a:prstDash val="solid"/>
            <a:round/>
            <a:headEnd len="med" w="med" type="none"/>
            <a:tailEnd len="med" w="med" type="none"/>
          </a:ln>
        </p:spPr>
      </p:cxnSp>
      <p:cxnSp>
        <p:nvCxnSpPr>
          <p:cNvPr id="951" name="Shape 951"/>
          <p:cNvCxnSpPr/>
          <p:nvPr/>
        </p:nvCxnSpPr>
        <p:spPr>
          <a:xfrm>
            <a:off x="9659742" y="9592257"/>
            <a:ext cx="9917538" cy="0"/>
          </a:xfrm>
          <a:prstGeom prst="straightConnector1">
            <a:avLst/>
          </a:prstGeom>
          <a:noFill/>
          <a:ln cap="flat" cmpd="sng" w="50800">
            <a:solidFill>
              <a:srgbClr val="BFBFBF"/>
            </a:solidFill>
            <a:prstDash val="solid"/>
            <a:round/>
            <a:headEnd len="med" w="med" type="none"/>
            <a:tailEnd len="med" w="med" type="none"/>
          </a:ln>
        </p:spPr>
      </p:cxnSp>
      <p:sp>
        <p:nvSpPr>
          <p:cNvPr id="952" name="Shape 952"/>
          <p:cNvSpPr/>
          <p:nvPr/>
        </p:nvSpPr>
        <p:spPr>
          <a:xfrm>
            <a:off x="9634342" y="9950060"/>
            <a:ext cx="9917538" cy="1371600"/>
          </a:xfrm>
          <a:prstGeom prst="rect">
            <a:avLst/>
          </a:prstGeom>
          <a:noFill/>
          <a:ln>
            <a:noFill/>
          </a:ln>
        </p:spPr>
        <p:txBody>
          <a:bodyPr anchorCtr="0" anchor="t" bIns="0" lIns="0" rIns="0" tIns="0">
            <a:noAutofit/>
          </a:bodyPr>
          <a:lstStyle/>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Understand the nature of your problem and data.</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Scrutinize model feedback, such as relative influence or linear coefficient.</a:t>
            </a:r>
          </a:p>
        </p:txBody>
      </p:sp>
      <p:sp>
        <p:nvSpPr>
          <p:cNvPr id="953" name="Shape 953"/>
          <p:cNvSpPr/>
          <p:nvPr/>
        </p:nvSpPr>
        <p:spPr>
          <a:xfrm>
            <a:off x="3217547" y="6383958"/>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What Happens </a:t>
            </a:r>
          </a:p>
        </p:txBody>
      </p:sp>
      <p:sp>
        <p:nvSpPr>
          <p:cNvPr id="954" name="Shape 954"/>
          <p:cNvSpPr/>
          <p:nvPr/>
        </p:nvSpPr>
        <p:spPr>
          <a:xfrm>
            <a:off x="3242947" y="9721460"/>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What to Do </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8" name="Shape 958"/>
        <p:cNvGrpSpPr/>
        <p:nvPr/>
      </p:nvGrpSpPr>
      <p:grpSpPr>
        <a:xfrm>
          <a:off x="0" y="0"/>
          <a:ext cx="0" cy="0"/>
          <a:chOff x="0" y="0"/>
          <a:chExt cx="0" cy="0"/>
        </a:xfrm>
      </p:grpSpPr>
      <p:sp>
        <p:nvSpPr>
          <p:cNvPr id="959" name="Shape 959"/>
          <p:cNvSpPr txBox="1"/>
          <p:nvPr>
            <p:ph idx="4294967295" type="subTitle"/>
          </p:nvPr>
        </p:nvSpPr>
        <p:spPr>
          <a:xfrm>
            <a:off x="5572026" y="1016065"/>
            <a:ext cx="13239947" cy="3404394"/>
          </a:xfrm>
          <a:prstGeom prst="rect">
            <a:avLst/>
          </a:prstGeom>
          <a:noFill/>
          <a:ln>
            <a:noFill/>
          </a:ln>
        </p:spPr>
        <p:txBody>
          <a:bodyPr anchorCtr="0" anchor="t" bIns="91375" lIns="91375" rIns="91375" tIns="91375">
            <a:noAutofit/>
          </a:bodyPr>
          <a:lstStyle/>
          <a:p>
            <a:pPr indent="0" lvl="0" marL="0" marR="0" rtl="0" algn="ctr">
              <a:lnSpc>
                <a:spcPct val="100000"/>
              </a:lnSpc>
              <a:spcBef>
                <a:spcPts val="0"/>
              </a:spcBef>
              <a:spcAft>
                <a:spcPts val="0"/>
              </a:spcAft>
              <a:buClr>
                <a:srgbClr val="000000"/>
              </a:buClr>
              <a:buSzPct val="25000"/>
              <a:buFont typeface="Arial"/>
              <a:buNone/>
            </a:pPr>
            <a:r>
              <a:rPr b="0" i="0" lang="en-US" sz="8200" u="none" cap="none" strike="noStrike">
                <a:solidFill>
                  <a:srgbClr val="000000"/>
                </a:solidFill>
                <a:latin typeface="Calibri"/>
                <a:ea typeface="Calibri"/>
                <a:cs typeface="Calibri"/>
                <a:sym typeface="Calibri"/>
              </a:rPr>
              <a:t>Algorithm Spotlight:</a:t>
            </a:r>
          </a:p>
          <a:p>
            <a:pPr indent="0" lvl="0" marL="0" marR="0" rtl="0" algn="ctr">
              <a:lnSpc>
                <a:spcPct val="100000"/>
              </a:lnSpc>
              <a:spcBef>
                <a:spcPts val="0"/>
              </a:spcBef>
              <a:spcAft>
                <a:spcPts val="0"/>
              </a:spcAft>
              <a:buClr>
                <a:srgbClr val="000000"/>
              </a:buClr>
              <a:buSzPct val="25000"/>
              <a:buFont typeface="Arial"/>
              <a:buNone/>
            </a:pPr>
            <a:r>
              <a:rPr b="0" i="0" lang="en-US" sz="8200" u="none" cap="none" strike="noStrike">
                <a:solidFill>
                  <a:srgbClr val="000000"/>
                </a:solidFill>
                <a:latin typeface="Calibri"/>
                <a:ea typeface="Calibri"/>
                <a:cs typeface="Calibri"/>
                <a:sym typeface="Calibri"/>
              </a:rPr>
              <a:t>Gradient Boosting Machine</a:t>
            </a:r>
          </a:p>
        </p:txBody>
      </p:sp>
      <p:pic>
        <p:nvPicPr>
          <p:cNvPr id="960" name="Shape 960"/>
          <p:cNvPicPr preferRelativeResize="0"/>
          <p:nvPr/>
        </p:nvPicPr>
        <p:blipFill rotWithShape="1">
          <a:blip r:embed="rId3">
            <a:alphaModFix/>
          </a:blip>
          <a:srcRect b="0" l="0" r="0" t="0"/>
          <a:stretch/>
        </p:blipFill>
        <p:spPr>
          <a:xfrm>
            <a:off x="7517209" y="4362067"/>
            <a:ext cx="9349531" cy="58487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4" name="Shape 964"/>
        <p:cNvGrpSpPr/>
        <p:nvPr/>
      </p:nvGrpSpPr>
      <p:grpSpPr>
        <a:xfrm>
          <a:off x="0" y="0"/>
          <a:ext cx="0" cy="0"/>
          <a:chOff x="0" y="0"/>
          <a:chExt cx="0" cy="0"/>
        </a:xfrm>
      </p:grpSpPr>
      <p:sp>
        <p:nvSpPr>
          <p:cNvPr id="965" name="Shape 965"/>
          <p:cNvSpPr txBox="1"/>
          <p:nvPr>
            <p:ph idx="4294967295" type="subTitle"/>
          </p:nvPr>
        </p:nvSpPr>
        <p:spPr>
          <a:xfrm>
            <a:off x="5791201" y="609600"/>
            <a:ext cx="12801598" cy="1244599"/>
          </a:xfrm>
          <a:prstGeom prst="rect">
            <a:avLst/>
          </a:prstGeom>
          <a:noFill/>
          <a:ln>
            <a:noFill/>
          </a:ln>
        </p:spPr>
        <p:txBody>
          <a:bodyPr anchorCtr="0" anchor="t" bIns="182825" lIns="182825" rIns="182825" tIns="182825">
            <a:noAutofit/>
          </a:bodyPr>
          <a:lstStyle/>
          <a:p>
            <a:pPr indent="0" lvl="0" marL="0" marR="0" rtl="0" algn="ctr">
              <a:lnSpc>
                <a:spcPct val="90000"/>
              </a:lnSpc>
              <a:spcBef>
                <a:spcPts val="0"/>
              </a:spcBef>
              <a:spcAft>
                <a:spcPts val="0"/>
              </a:spcAft>
              <a:buClr>
                <a:srgbClr val="000000"/>
              </a:buClr>
              <a:buSzPct val="25000"/>
              <a:buFont typeface="Arial"/>
              <a:buNone/>
            </a:pPr>
            <a:r>
              <a:rPr b="1" i="0" lang="en-US" sz="5800" u="none" cap="none" strike="noStrike">
                <a:solidFill>
                  <a:srgbClr val="000000"/>
                </a:solidFill>
                <a:latin typeface="Arial"/>
                <a:ea typeface="Arial"/>
                <a:cs typeface="Arial"/>
                <a:sym typeface="Arial"/>
              </a:rPr>
              <a:t>When to use GBM?</a:t>
            </a:r>
          </a:p>
        </p:txBody>
      </p:sp>
      <p:sp>
        <p:nvSpPr>
          <p:cNvPr id="966" name="Shape 966"/>
          <p:cNvSpPr/>
          <p:nvPr/>
        </p:nvSpPr>
        <p:spPr>
          <a:xfrm>
            <a:off x="4240807" y="2495743"/>
            <a:ext cx="15902386" cy="9545235"/>
          </a:xfrm>
          <a:prstGeom prst="rect">
            <a:avLst/>
          </a:prstGeom>
          <a:noFill/>
          <a:ln>
            <a:noFill/>
          </a:ln>
        </p:spPr>
        <p:txBody>
          <a:bodyPr anchorCtr="0" anchor="t" bIns="182825" lIns="182825" rIns="182825" tIns="182825">
            <a:noAutofit/>
          </a:bodyPr>
          <a:lstStyle/>
          <a:p>
            <a:pPr indent="0" lvl="0" marL="0" marR="0" rtl="0" algn="l">
              <a:lnSpc>
                <a:spcPct val="100000"/>
              </a:lnSpc>
              <a:spcBef>
                <a:spcPts val="0"/>
              </a:spcBef>
              <a:spcAft>
                <a:spcPts val="0"/>
              </a:spcAft>
              <a:buClr>
                <a:srgbClr val="000000"/>
              </a:buClr>
              <a:buSzPct val="25000"/>
              <a:buFont typeface="Arial"/>
              <a:buNone/>
            </a:pPr>
            <a:r>
              <a:rPr b="1" i="0" lang="en-US" sz="4000" u="none" cap="none" strike="noStrike">
                <a:solidFill>
                  <a:srgbClr val="000000"/>
                </a:solidFill>
                <a:latin typeface="Arial"/>
                <a:ea typeface="Arial"/>
                <a:cs typeface="Arial"/>
                <a:sym typeface="Arial"/>
              </a:rPr>
              <a:t>What is GBM?</a:t>
            </a:r>
          </a:p>
          <a:p>
            <a:pPr indent="0" lvl="0" marL="0" marR="0" rtl="0" algn="l">
              <a:lnSpc>
                <a:spcPct val="100000"/>
              </a:lnSpc>
              <a:spcBef>
                <a:spcPts val="1800"/>
              </a:spcBef>
              <a:spcAft>
                <a:spcPts val="0"/>
              </a:spcAft>
              <a:buClr>
                <a:srgbClr val="000000"/>
              </a:buClr>
              <a:buSzPct val="25000"/>
              <a:buFont typeface="Arial"/>
              <a:buNone/>
            </a:pPr>
            <a:r>
              <a:rPr b="0" i="0" lang="en-US" sz="3000" u="none" cap="none" strike="noStrike">
                <a:solidFill>
                  <a:srgbClr val="000000"/>
                </a:solidFill>
                <a:latin typeface="Arial"/>
                <a:ea typeface="Arial"/>
                <a:cs typeface="Arial"/>
                <a:sym typeface="Arial"/>
              </a:rPr>
              <a:t>An ensemble of weak learners. The decision trees in GBM are built consecutively, with each new layer solving for the net loss of prior trees. This means the algorithm is inherits the pros of building decision trees while also making up for poor accuracy by creating an ensemble of trees that learn from prior trees.</a:t>
            </a:r>
          </a:p>
          <a:p>
            <a:pPr indent="0" lvl="0" marL="0" marR="0" rtl="0" algn="l">
              <a:lnSpc>
                <a:spcPct val="100000"/>
              </a:lnSpc>
              <a:spcBef>
                <a:spcPts val="1800"/>
              </a:spcBef>
              <a:spcAft>
                <a:spcPts val="0"/>
              </a:spcAft>
              <a:buClr>
                <a:srgbClr val="000000"/>
              </a:buClr>
              <a:buSzPct val="25000"/>
              <a:buFont typeface="Arial"/>
              <a:buNone/>
            </a:pPr>
            <a:r>
              <a:rPr b="1" i="0" lang="en-US" sz="4000" u="none" cap="none" strike="noStrike">
                <a:solidFill>
                  <a:srgbClr val="000000"/>
                </a:solidFill>
                <a:latin typeface="Arial"/>
                <a:ea typeface="Arial"/>
                <a:cs typeface="Arial"/>
                <a:sym typeface="Arial"/>
              </a:rPr>
              <a:t>Strengths</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Nonlinear models</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Robust to correlated features</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Robust to feature distributions</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Robust to missing values</a:t>
            </a:r>
          </a:p>
          <a:p>
            <a:pPr indent="0" lvl="0" marL="0" marR="0" rtl="0" algn="l">
              <a:lnSpc>
                <a:spcPct val="100000"/>
              </a:lnSpc>
              <a:spcBef>
                <a:spcPts val="1800"/>
              </a:spcBef>
              <a:spcAft>
                <a:spcPts val="0"/>
              </a:spcAft>
              <a:buClr>
                <a:srgbClr val="000000"/>
              </a:buClr>
              <a:buSzPct val="25000"/>
              <a:buFont typeface="Arial"/>
              <a:buNone/>
            </a:pPr>
            <a:r>
              <a:rPr b="1" i="0" lang="en-US" sz="4000" u="none" cap="none" strike="noStrike">
                <a:solidFill>
                  <a:srgbClr val="000000"/>
                </a:solidFill>
                <a:latin typeface="Arial"/>
                <a:ea typeface="Arial"/>
                <a:cs typeface="Arial"/>
                <a:sym typeface="Arial"/>
              </a:rPr>
              <a:t>Weaknesses</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Tends to overfit on the training set</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Sensitive to noise and outliers</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0" name="Shape 970"/>
        <p:cNvGrpSpPr/>
        <p:nvPr/>
      </p:nvGrpSpPr>
      <p:grpSpPr>
        <a:xfrm>
          <a:off x="0" y="0"/>
          <a:ext cx="0" cy="0"/>
          <a:chOff x="0" y="0"/>
          <a:chExt cx="0" cy="0"/>
        </a:xfrm>
      </p:grpSpPr>
      <p:sp>
        <p:nvSpPr>
          <p:cNvPr id="971" name="Shape 971"/>
          <p:cNvSpPr txBox="1"/>
          <p:nvPr>
            <p:ph idx="4294967295" type="subTitle"/>
          </p:nvPr>
        </p:nvSpPr>
        <p:spPr>
          <a:xfrm>
            <a:off x="5791201" y="609600"/>
            <a:ext cx="12801598" cy="1244599"/>
          </a:xfrm>
          <a:prstGeom prst="rect">
            <a:avLst/>
          </a:prstGeom>
          <a:noFill/>
          <a:ln>
            <a:noFill/>
          </a:ln>
        </p:spPr>
        <p:txBody>
          <a:bodyPr anchorCtr="0" anchor="t" bIns="182825" lIns="182825" rIns="182825" tIns="182825">
            <a:noAutofit/>
          </a:bodyPr>
          <a:lstStyle/>
          <a:p>
            <a:pPr indent="0" lvl="0" marL="0" marR="0" rtl="0" algn="ctr">
              <a:lnSpc>
                <a:spcPct val="90000"/>
              </a:lnSpc>
              <a:spcBef>
                <a:spcPts val="0"/>
              </a:spcBef>
              <a:spcAft>
                <a:spcPts val="0"/>
              </a:spcAft>
              <a:buClr>
                <a:srgbClr val="000000"/>
              </a:buClr>
              <a:buSzPct val="25000"/>
              <a:buFont typeface="Arial"/>
              <a:buNone/>
            </a:pPr>
            <a:r>
              <a:rPr b="1" i="0" lang="en-US" sz="5800" u="none" cap="none" strike="noStrike">
                <a:solidFill>
                  <a:srgbClr val="000000"/>
                </a:solidFill>
                <a:latin typeface="Arial"/>
                <a:ea typeface="Arial"/>
                <a:cs typeface="Arial"/>
                <a:sym typeface="Arial"/>
              </a:rPr>
              <a:t>GBM Functionalities in H2O</a:t>
            </a:r>
          </a:p>
        </p:txBody>
      </p:sp>
      <p:sp>
        <p:nvSpPr>
          <p:cNvPr id="972" name="Shape 972"/>
          <p:cNvSpPr/>
          <p:nvPr/>
        </p:nvSpPr>
        <p:spPr>
          <a:xfrm>
            <a:off x="4240807" y="2495743"/>
            <a:ext cx="15902386" cy="9545235"/>
          </a:xfrm>
          <a:prstGeom prst="rect">
            <a:avLst/>
          </a:prstGeom>
          <a:noFill/>
          <a:ln>
            <a:noFill/>
          </a:ln>
        </p:spPr>
        <p:txBody>
          <a:bodyPr anchorCtr="0" anchor="t" bIns="182825" lIns="182825" rIns="182825" tIns="182825">
            <a:noAutofit/>
          </a:bodyPr>
          <a:lstStyle/>
          <a:p>
            <a:pPr indent="-300789" lvl="0" marL="300789" marR="0" rtl="0" algn="l">
              <a:lnSpc>
                <a:spcPct val="100000"/>
              </a:lnSpc>
              <a:spcBef>
                <a:spcPts val="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Regression and Classification Models</a:t>
            </a:r>
            <a:r>
              <a:rPr b="0" i="0" lang="en-US" sz="3000" u="none" cap="none" strike="noStrike">
                <a:solidFill>
                  <a:srgbClr val="000000"/>
                </a:solidFill>
                <a:latin typeface="Arial"/>
                <a:ea typeface="Arial"/>
                <a:cs typeface="Arial"/>
                <a:sym typeface="Arial"/>
              </a:rPr>
              <a:t> Exponential distributions including Poisson, Gamma, and Tweedie are available in addition to Bernoulli, multinomial, and gaussian distributions.</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Fast and CPU Efficient</a:t>
            </a:r>
            <a:r>
              <a:rPr b="0" i="0" lang="en-US" sz="3000" u="none" cap="none" strike="noStrike">
                <a:solidFill>
                  <a:srgbClr val="000000"/>
                </a:solidFill>
                <a:latin typeface="Arial"/>
                <a:ea typeface="Arial"/>
                <a:cs typeface="Arial"/>
                <a:sym typeface="Arial"/>
              </a:rPr>
              <a:t> Parallel and distributed computation across multiple nodes and many cores.</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Grid Search</a:t>
            </a:r>
            <a:r>
              <a:rPr b="0" i="0" lang="en-US" sz="3000" u="none" cap="none" strike="noStrike">
                <a:solidFill>
                  <a:srgbClr val="000000"/>
                </a:solidFill>
                <a:latin typeface="Arial"/>
                <a:ea typeface="Arial"/>
                <a:cs typeface="Arial"/>
                <a:sym typeface="Arial"/>
              </a:rPr>
              <a:t> Hyperparameter optimization allows the user to run through many parameters before selecting the best models.</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Early Stopping </a:t>
            </a:r>
            <a:r>
              <a:rPr b="0" i="0" lang="en-US" sz="3000" u="none" cap="none" strike="noStrike">
                <a:solidFill>
                  <a:srgbClr val="000000"/>
                </a:solidFill>
                <a:latin typeface="Arial"/>
                <a:ea typeface="Arial"/>
                <a:cs typeface="Arial"/>
                <a:sym typeface="Arial"/>
              </a:rPr>
              <a:t>The user can specify the metric and the incremental change in the metric as convergence. If additional trees no longer provide an increase in AUC prune the tree early.</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Stochastic </a:t>
            </a:r>
            <a:r>
              <a:rPr b="0" i="0" lang="en-US" sz="3000" u="none" cap="none" strike="noStrike">
                <a:solidFill>
                  <a:srgbClr val="000000"/>
                </a:solidFill>
                <a:latin typeface="Arial"/>
                <a:ea typeface="Arial"/>
                <a:cs typeface="Arial"/>
                <a:sym typeface="Arial"/>
              </a:rPr>
              <a:t>User can specify the sample rate that the algorithm will sample the column and row by for better generalization.</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Model Output </a:t>
            </a:r>
            <a:r>
              <a:rPr b="0" i="0" lang="en-US" sz="3000" u="none" cap="none" strike="noStrike">
                <a:solidFill>
                  <a:srgbClr val="000000"/>
                </a:solidFill>
                <a:latin typeface="Arial"/>
                <a:ea typeface="Arial"/>
                <a:cs typeface="Arial"/>
                <a:sym typeface="Arial"/>
              </a:rPr>
              <a:t>The model is exportable as Java code and if you find the model overfitted after a certain number of trees, it is easy to reduce the number of trees in a POJO before putting it in production without rerunning model build.</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6" name="Shape 976"/>
        <p:cNvGrpSpPr/>
        <p:nvPr/>
      </p:nvGrpSpPr>
      <p:grpSpPr>
        <a:xfrm>
          <a:off x="0" y="0"/>
          <a:ext cx="0" cy="0"/>
          <a:chOff x="0" y="0"/>
          <a:chExt cx="0" cy="0"/>
        </a:xfrm>
      </p:grpSpPr>
      <p:sp>
        <p:nvSpPr>
          <p:cNvPr id="977" name="Shape 977"/>
          <p:cNvSpPr txBox="1"/>
          <p:nvPr>
            <p:ph idx="4294967295" type="subTitle"/>
          </p:nvPr>
        </p:nvSpPr>
        <p:spPr>
          <a:xfrm>
            <a:off x="5791201" y="609600"/>
            <a:ext cx="12801598" cy="1244599"/>
          </a:xfrm>
          <a:prstGeom prst="rect">
            <a:avLst/>
          </a:prstGeom>
          <a:noFill/>
          <a:ln>
            <a:noFill/>
          </a:ln>
        </p:spPr>
        <p:txBody>
          <a:bodyPr anchorCtr="0" anchor="t" bIns="182825" lIns="182825" rIns="182825" tIns="182825">
            <a:noAutofit/>
          </a:bodyPr>
          <a:lstStyle/>
          <a:p>
            <a:pPr indent="0" lvl="0" marL="0" marR="0" rtl="0" algn="ctr">
              <a:lnSpc>
                <a:spcPct val="90000"/>
              </a:lnSpc>
              <a:spcBef>
                <a:spcPts val="0"/>
              </a:spcBef>
              <a:spcAft>
                <a:spcPts val="0"/>
              </a:spcAft>
              <a:buClr>
                <a:srgbClr val="000000"/>
              </a:buClr>
              <a:buSzPct val="25000"/>
              <a:buFont typeface="Arial"/>
              <a:buNone/>
            </a:pPr>
            <a:r>
              <a:rPr b="1" i="0" lang="en-US" sz="5800" u="none" cap="none" strike="noStrike">
                <a:solidFill>
                  <a:srgbClr val="000000"/>
                </a:solidFill>
                <a:latin typeface="Arial"/>
                <a:ea typeface="Arial"/>
                <a:cs typeface="Arial"/>
                <a:sym typeface="Arial"/>
              </a:rPr>
              <a:t>Implementation in H2O</a:t>
            </a:r>
          </a:p>
        </p:txBody>
      </p:sp>
      <p:pic>
        <p:nvPicPr>
          <p:cNvPr id="978" name="Shape 978"/>
          <p:cNvPicPr preferRelativeResize="0"/>
          <p:nvPr/>
        </p:nvPicPr>
        <p:blipFill rotWithShape="1">
          <a:blip r:embed="rId3">
            <a:alphaModFix/>
          </a:blip>
          <a:srcRect b="0" l="0" r="0" t="0"/>
          <a:stretch/>
        </p:blipFill>
        <p:spPr>
          <a:xfrm>
            <a:off x="3886578" y="2369432"/>
            <a:ext cx="7257132" cy="9797859"/>
          </a:xfrm>
          <a:prstGeom prst="rect">
            <a:avLst/>
          </a:prstGeom>
          <a:noFill/>
          <a:ln>
            <a:noFill/>
          </a:ln>
        </p:spPr>
      </p:pic>
      <p:sp>
        <p:nvSpPr>
          <p:cNvPr id="979" name="Shape 979"/>
          <p:cNvSpPr/>
          <p:nvPr/>
        </p:nvSpPr>
        <p:spPr>
          <a:xfrm>
            <a:off x="11229677" y="2140143"/>
            <a:ext cx="9378255" cy="10859486"/>
          </a:xfrm>
          <a:prstGeom prst="rect">
            <a:avLst/>
          </a:prstGeom>
          <a:noFill/>
          <a:ln>
            <a:noFill/>
          </a:ln>
        </p:spPr>
        <p:txBody>
          <a:bodyPr anchorCtr="0" anchor="t" bIns="182825" lIns="182825" rIns="182825" tIns="182825">
            <a:noAutofit/>
          </a:bodyPr>
          <a:lstStyle/>
          <a:p>
            <a:pPr indent="-304800" lvl="0" marL="304800" marR="0" rtl="0" algn="l">
              <a:lnSpc>
                <a:spcPct val="90000"/>
              </a:lnSpc>
              <a:spcBef>
                <a:spcPts val="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Map vectors to leaves of a tree by assigning a Node ID to each row in the dataset.</a:t>
            </a:r>
          </a:p>
          <a:p>
            <a:pPr indent="-304800" lvl="0" marL="304800" marR="0" rtl="0" algn="l">
              <a:lnSpc>
                <a:spcPct val="90000"/>
              </a:lnSpc>
              <a:spcBef>
                <a:spcPts val="130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We make a split point decision that will move rows of the data down two internal leave nodes.</a:t>
            </a:r>
          </a:p>
          <a:p>
            <a:pPr indent="-304800" lvl="0" marL="304800" marR="0" rtl="0" algn="l">
              <a:lnSpc>
                <a:spcPct val="90000"/>
              </a:lnSpc>
              <a:spcBef>
                <a:spcPts val="130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On each pass through the data, each observation starts at an internal tree node. As we move the observation down the decision tree into a new leaf we record the new Node ID for next pass.</a:t>
            </a:r>
          </a:p>
          <a:p>
            <a:pPr indent="-304800" lvl="0" marL="304800" marR="0" rtl="0" algn="l">
              <a:lnSpc>
                <a:spcPct val="90000"/>
              </a:lnSpc>
              <a:spcBef>
                <a:spcPts val="130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We then collect the summaries from all the split decisions and pick the feature and the split point with the least variance.</a:t>
            </a:r>
          </a:p>
          <a:p>
            <a:pPr indent="-304800" lvl="0" marL="304800" marR="0" rtl="0" algn="l">
              <a:lnSpc>
                <a:spcPct val="90000"/>
              </a:lnSpc>
              <a:spcBef>
                <a:spcPts val="130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By repeating this process we move all the data down the decision trees assigning it new Node IDs along the way and collecting histograms for all the rows. At the end we can split each current leaf and finish building a layer and we repeat for each layer. After one tree is built we start on the next tree.</a:t>
            </a:r>
          </a:p>
          <a:p>
            <a:pPr indent="-304800" lvl="0" marL="304800" marR="0" rtl="0" algn="l">
              <a:lnSpc>
                <a:spcPct val="90000"/>
              </a:lnSpc>
              <a:spcBef>
                <a:spcPts val="130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We run completely parallel and distributed within a single tree level with an upper bound on the tree building rate which is capped at the latency to build a single level as described above.</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3" name="Shape 983"/>
        <p:cNvGrpSpPr/>
        <p:nvPr/>
      </p:nvGrpSpPr>
      <p:grpSpPr>
        <a:xfrm>
          <a:off x="0" y="0"/>
          <a:ext cx="0" cy="0"/>
          <a:chOff x="0" y="0"/>
          <a:chExt cx="0" cy="0"/>
        </a:xfrm>
      </p:grpSpPr>
      <p:sp>
        <p:nvSpPr>
          <p:cNvPr id="984" name="Shape 984"/>
          <p:cNvSpPr txBox="1"/>
          <p:nvPr>
            <p:ph idx="4294967295" type="subTitle"/>
          </p:nvPr>
        </p:nvSpPr>
        <p:spPr>
          <a:xfrm>
            <a:off x="5791201" y="609600"/>
            <a:ext cx="12801598" cy="1244599"/>
          </a:xfrm>
          <a:prstGeom prst="rect">
            <a:avLst/>
          </a:prstGeom>
          <a:noFill/>
          <a:ln>
            <a:noFill/>
          </a:ln>
        </p:spPr>
        <p:txBody>
          <a:bodyPr anchorCtr="0" anchor="t" bIns="182825" lIns="182825" rIns="182825" tIns="182825">
            <a:noAutofit/>
          </a:bodyPr>
          <a:lstStyle/>
          <a:p>
            <a:pPr indent="0" lvl="0" marL="0" marR="0" rtl="0" algn="ctr">
              <a:lnSpc>
                <a:spcPct val="90000"/>
              </a:lnSpc>
              <a:spcBef>
                <a:spcPts val="0"/>
              </a:spcBef>
              <a:spcAft>
                <a:spcPts val="0"/>
              </a:spcAft>
              <a:buClr>
                <a:srgbClr val="000000"/>
              </a:buClr>
              <a:buSzPct val="25000"/>
              <a:buFont typeface="Arial"/>
              <a:buNone/>
            </a:pPr>
            <a:r>
              <a:rPr b="1" i="0" lang="en-US" sz="5800" u="none" cap="none" strike="noStrike">
                <a:solidFill>
                  <a:srgbClr val="000000"/>
                </a:solidFill>
                <a:latin typeface="Arial"/>
                <a:ea typeface="Arial"/>
                <a:cs typeface="Arial"/>
                <a:sym typeface="Arial"/>
              </a:rPr>
              <a:t>Parameter Explanation</a:t>
            </a:r>
          </a:p>
        </p:txBody>
      </p:sp>
      <p:sp>
        <p:nvSpPr>
          <p:cNvPr id="985" name="Shape 985"/>
          <p:cNvSpPr/>
          <p:nvPr/>
        </p:nvSpPr>
        <p:spPr>
          <a:xfrm>
            <a:off x="4240807" y="2495743"/>
            <a:ext cx="15902386" cy="9545235"/>
          </a:xfrm>
          <a:prstGeom prst="rect">
            <a:avLst/>
          </a:prstGeom>
          <a:noFill/>
          <a:ln>
            <a:noFill/>
          </a:ln>
        </p:spPr>
        <p:txBody>
          <a:bodyPr anchorCtr="0" anchor="t" bIns="182825" lIns="182825" rIns="182825" tIns="182825">
            <a:noAutofit/>
          </a:bodyPr>
          <a:lstStyle/>
          <a:p>
            <a:pPr indent="0" lvl="0" marL="0" marR="0" rtl="0" algn="l">
              <a:lnSpc>
                <a:spcPct val="100000"/>
              </a:lnSpc>
              <a:spcBef>
                <a:spcPts val="0"/>
              </a:spcBef>
              <a:spcAft>
                <a:spcPts val="0"/>
              </a:spcAft>
              <a:buClr>
                <a:srgbClr val="000000"/>
              </a:buClr>
              <a:buSzPct val="25000"/>
              <a:buFont typeface="Arial"/>
              <a:buNone/>
            </a:pPr>
            <a:r>
              <a:rPr b="1" i="0" lang="en-US" sz="3000" u="none" cap="none" strike="noStrike">
                <a:solidFill>
                  <a:srgbClr val="000000"/>
                </a:solidFill>
                <a:latin typeface="Arial"/>
                <a:ea typeface="Arial"/>
                <a:cs typeface="Arial"/>
                <a:sym typeface="Arial"/>
              </a:rPr>
              <a:t>Binning</a:t>
            </a:r>
          </a:p>
          <a:p>
            <a:pPr indent="-300789" lvl="0" marL="30078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Traditionally split points are chosen  by sorting the each feature and inspecting an induced split.</a:t>
            </a:r>
          </a:p>
          <a:p>
            <a:pPr indent="-300789" lvl="0" marL="30078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For big data even when running parallel and distributed this can be computationally expensive so we approximate sorting with binning.</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More Bins, More Accurate</a:t>
            </a:r>
            <a:r>
              <a:rPr b="0" i="0" lang="en-US" sz="3000" u="none" cap="none" strike="noStrike">
                <a:solidFill>
                  <a:srgbClr val="000000"/>
                </a:solidFill>
                <a:latin typeface="Arial"/>
                <a:ea typeface="Arial"/>
                <a:cs typeface="Arial"/>
                <a:sym typeface="Arial"/>
              </a:rPr>
              <a:t> The number of bins can be specified by the user and it is the minimum number of bins required in a histogram built for each feature.</a:t>
            </a:r>
          </a:p>
          <a:p>
            <a:pPr indent="0" lvl="0" marL="0" marR="0" rtl="0" algn="l">
              <a:lnSpc>
                <a:spcPct val="100000"/>
              </a:lnSpc>
              <a:spcBef>
                <a:spcPts val="180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1800"/>
              </a:spcBef>
              <a:spcAft>
                <a:spcPts val="0"/>
              </a:spcAft>
              <a:buClr>
                <a:srgbClr val="000000"/>
              </a:buClr>
              <a:buSzPct val="25000"/>
              <a:buFont typeface="Arial"/>
              <a:buNone/>
            </a:pPr>
            <a:r>
              <a:rPr b="1" i="0" lang="en-US" sz="3000" u="none" cap="none" strike="noStrike">
                <a:solidFill>
                  <a:srgbClr val="000000"/>
                </a:solidFill>
                <a:latin typeface="Arial"/>
                <a:ea typeface="Arial"/>
                <a:cs typeface="Arial"/>
                <a:sym typeface="Arial"/>
              </a:rPr>
              <a:t>Binning Categorical Features</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Too Many Levels </a:t>
            </a:r>
            <a:r>
              <a:rPr b="0" i="0" lang="en-US" sz="3000" u="none" cap="none" strike="noStrike">
                <a:solidFill>
                  <a:srgbClr val="000000"/>
                </a:solidFill>
                <a:latin typeface="Arial"/>
                <a:ea typeface="Arial"/>
                <a:cs typeface="Arial"/>
                <a:sym typeface="Arial"/>
              </a:rPr>
              <a:t>We run the issue of slow model builds by inducing splits by each level so again we choose to bin the levels in a categorical column.</a:t>
            </a:r>
          </a:p>
          <a:p>
            <a:pPr indent="-300789" lvl="0" marL="30078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To try each and every level in a column you will need to specify bins_cat to be the cardinality of the column.</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More Bins, More Likely To Overfits </a:t>
            </a:r>
            <a:r>
              <a:rPr b="0" i="0" lang="en-US" sz="3000" u="none" cap="none" strike="noStrike">
                <a:solidFill>
                  <a:srgbClr val="000000"/>
                </a:solidFill>
                <a:latin typeface="Arial"/>
                <a:ea typeface="Arial"/>
                <a:cs typeface="Arial"/>
                <a:sym typeface="Arial"/>
              </a:rPr>
              <a:t>Increasing the number of bins can lead to perfect splits by a single level, this reduces the randomness of grouped factors. The model can split more finely then it should on the training set and start to overfit on the validation set.</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9" name="Shape 989"/>
        <p:cNvGrpSpPr/>
        <p:nvPr/>
      </p:nvGrpSpPr>
      <p:grpSpPr>
        <a:xfrm>
          <a:off x="0" y="0"/>
          <a:ext cx="0" cy="0"/>
          <a:chOff x="0" y="0"/>
          <a:chExt cx="0" cy="0"/>
        </a:xfrm>
      </p:grpSpPr>
      <p:pic>
        <p:nvPicPr>
          <p:cNvPr id="990" name="Shape 990"/>
          <p:cNvPicPr preferRelativeResize="0"/>
          <p:nvPr/>
        </p:nvPicPr>
        <p:blipFill rotWithShape="1">
          <a:blip r:embed="rId3">
            <a:alphaModFix/>
          </a:blip>
          <a:srcRect b="0" l="0" r="0" t="0"/>
          <a:stretch/>
        </p:blipFill>
        <p:spPr>
          <a:xfrm>
            <a:off x="0" y="0"/>
            <a:ext cx="24384000" cy="13716000"/>
          </a:xfrm>
          <a:prstGeom prst="rect">
            <a:avLst/>
          </a:prstGeom>
          <a:noFill/>
          <a:ln>
            <a:noFill/>
          </a:ln>
        </p:spPr>
      </p:pic>
      <p:pic>
        <p:nvPicPr>
          <p:cNvPr id="991" name="Shape 991"/>
          <p:cNvPicPr preferRelativeResize="0"/>
          <p:nvPr/>
        </p:nvPicPr>
        <p:blipFill rotWithShape="1">
          <a:blip r:embed="rId3">
            <a:alphaModFix/>
          </a:blip>
          <a:srcRect b="0" l="0" r="0" t="0"/>
          <a:stretch/>
        </p:blipFill>
        <p:spPr>
          <a:xfrm>
            <a:off x="0" y="0"/>
            <a:ext cx="24384000" cy="13716000"/>
          </a:xfrm>
          <a:prstGeom prst="rect">
            <a:avLst/>
          </a:prstGeom>
          <a:noFill/>
          <a:ln>
            <a:noFill/>
          </a:ln>
        </p:spPr>
      </p:pic>
      <p:pic>
        <p:nvPicPr>
          <p:cNvPr id="992" name="Shape 992"/>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993" name="Shape 993"/>
          <p:cNvSpPr/>
          <p:nvPr/>
        </p:nvSpPr>
        <p:spPr>
          <a:xfrm>
            <a:off x="17748414" y="190829"/>
            <a:ext cx="1270001" cy="1270001"/>
          </a:xfrm>
          <a:prstGeom prst="rect">
            <a:avLst/>
          </a:prstGeom>
          <a:solidFill>
            <a:srgbClr val="F9E80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7" name="Shape 997"/>
        <p:cNvGrpSpPr/>
        <p:nvPr/>
      </p:nvGrpSpPr>
      <p:grpSpPr>
        <a:xfrm>
          <a:off x="0" y="0"/>
          <a:ext cx="0" cy="0"/>
          <a:chOff x="0" y="0"/>
          <a:chExt cx="0" cy="0"/>
        </a:xfrm>
      </p:grpSpPr>
      <p:pic>
        <p:nvPicPr>
          <p:cNvPr id="998" name="Shape 998"/>
          <p:cNvPicPr preferRelativeResize="0"/>
          <p:nvPr/>
        </p:nvPicPr>
        <p:blipFill rotWithShape="1">
          <a:blip r:embed="rId3">
            <a:alphaModFix/>
          </a:blip>
          <a:srcRect b="0" l="0" r="0" t="0"/>
          <a:stretch/>
        </p:blipFill>
        <p:spPr>
          <a:xfrm>
            <a:off x="0" y="0"/>
            <a:ext cx="24384000" cy="137160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2" name="Shape 1002"/>
        <p:cNvGrpSpPr/>
        <p:nvPr/>
      </p:nvGrpSpPr>
      <p:grpSpPr>
        <a:xfrm>
          <a:off x="0" y="0"/>
          <a:ext cx="0" cy="0"/>
          <a:chOff x="0" y="0"/>
          <a:chExt cx="0" cy="0"/>
        </a:xfrm>
      </p:grpSpPr>
      <p:pic>
        <p:nvPicPr>
          <p:cNvPr id="1003" name="Shape 1003"/>
          <p:cNvPicPr preferRelativeResize="0"/>
          <p:nvPr/>
        </p:nvPicPr>
        <p:blipFill rotWithShape="1">
          <a:blip r:embed="rId3">
            <a:alphaModFix/>
          </a:blip>
          <a:srcRect b="0" l="0" r="0" t="0"/>
          <a:stretch/>
        </p:blipFill>
        <p:spPr>
          <a:xfrm>
            <a:off x="0" y="0"/>
            <a:ext cx="24384000" cy="1371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962400" y="580522"/>
            <a:ext cx="16459200" cy="1602279"/>
          </a:xfrm>
          <a:prstGeom prst="rect">
            <a:avLst/>
          </a:prstGeom>
          <a:noFill/>
          <a:ln>
            <a:noFill/>
          </a:ln>
        </p:spPr>
        <p:txBody>
          <a:bodyPr anchorCtr="0" anchor="b" bIns="91375" lIns="91375" rIns="91375" tIns="91375">
            <a:noAutofit/>
          </a:bodyPr>
          <a:lstStyle/>
          <a:p>
            <a:pPr indent="0" lvl="0" marL="0" marR="0" rtl="0" algn="ctr">
              <a:lnSpc>
                <a:spcPct val="131818"/>
              </a:lnSpc>
              <a:spcBef>
                <a:spcPts val="0"/>
              </a:spcBef>
              <a:spcAft>
                <a:spcPts val="0"/>
              </a:spcAft>
              <a:buClr>
                <a:srgbClr val="000000"/>
              </a:buClr>
              <a:buSzPct val="25000"/>
              <a:buFont typeface="Calibri"/>
              <a:buNone/>
            </a:pPr>
            <a:r>
              <a:rPr b="0" i="0" lang="en-US" sz="7919" u="none" cap="none" strike="noStrike">
                <a:solidFill>
                  <a:srgbClr val="000000"/>
                </a:solidFill>
                <a:latin typeface="Calibri"/>
                <a:ea typeface="Calibri"/>
                <a:cs typeface="Calibri"/>
                <a:sym typeface="Calibri"/>
              </a:rPr>
              <a:t>      cientific Advisory Council</a:t>
            </a:r>
          </a:p>
        </p:txBody>
      </p:sp>
      <p:pic>
        <p:nvPicPr>
          <p:cNvPr id="241" name="Shape 241"/>
          <p:cNvPicPr preferRelativeResize="0"/>
          <p:nvPr/>
        </p:nvPicPr>
        <p:blipFill rotWithShape="1">
          <a:blip r:embed="rId3">
            <a:alphaModFix/>
          </a:blip>
          <a:srcRect b="0" l="0" r="0" t="0"/>
          <a:stretch/>
        </p:blipFill>
        <p:spPr>
          <a:xfrm>
            <a:off x="5630957" y="267391"/>
            <a:ext cx="1232104" cy="1833830"/>
          </a:xfrm>
          <a:prstGeom prst="rect">
            <a:avLst/>
          </a:prstGeom>
          <a:noFill/>
          <a:ln>
            <a:noFill/>
          </a:ln>
        </p:spPr>
      </p:pic>
      <p:pic>
        <p:nvPicPr>
          <p:cNvPr id="242" name="Shape 242"/>
          <p:cNvPicPr preferRelativeResize="0"/>
          <p:nvPr/>
        </p:nvPicPr>
        <p:blipFill rotWithShape="1">
          <a:blip r:embed="rId4">
            <a:alphaModFix/>
          </a:blip>
          <a:srcRect b="0" l="0" r="0" t="0"/>
          <a:stretch/>
        </p:blipFill>
        <p:spPr>
          <a:xfrm>
            <a:off x="4062653" y="2550458"/>
            <a:ext cx="2529879" cy="2957304"/>
          </a:xfrm>
          <a:prstGeom prst="rect">
            <a:avLst/>
          </a:prstGeom>
          <a:noFill/>
          <a:ln>
            <a:noFill/>
          </a:ln>
        </p:spPr>
      </p:pic>
      <p:pic>
        <p:nvPicPr>
          <p:cNvPr id="243" name="Shape 243"/>
          <p:cNvPicPr preferRelativeResize="0"/>
          <p:nvPr/>
        </p:nvPicPr>
        <p:blipFill rotWithShape="1">
          <a:blip r:embed="rId5">
            <a:alphaModFix/>
          </a:blip>
          <a:srcRect b="0" l="0" r="0" t="0"/>
          <a:stretch/>
        </p:blipFill>
        <p:spPr>
          <a:xfrm>
            <a:off x="4062648" y="5913001"/>
            <a:ext cx="2529882" cy="2957304"/>
          </a:xfrm>
          <a:prstGeom prst="rect">
            <a:avLst/>
          </a:prstGeom>
          <a:noFill/>
          <a:ln>
            <a:noFill/>
          </a:ln>
        </p:spPr>
      </p:pic>
      <p:pic>
        <p:nvPicPr>
          <p:cNvPr id="244" name="Shape 244"/>
          <p:cNvPicPr preferRelativeResize="0"/>
          <p:nvPr/>
        </p:nvPicPr>
        <p:blipFill rotWithShape="1">
          <a:blip r:embed="rId6">
            <a:alphaModFix/>
          </a:blip>
          <a:srcRect b="0" l="0" r="0" t="0"/>
          <a:stretch/>
        </p:blipFill>
        <p:spPr>
          <a:xfrm>
            <a:off x="4062653" y="9275545"/>
            <a:ext cx="2529877" cy="2957304"/>
          </a:xfrm>
          <a:prstGeom prst="rect">
            <a:avLst/>
          </a:prstGeom>
          <a:noFill/>
          <a:ln>
            <a:noFill/>
          </a:ln>
        </p:spPr>
      </p:pic>
      <p:sp>
        <p:nvSpPr>
          <p:cNvPr id="245" name="Shape 245"/>
          <p:cNvSpPr/>
          <p:nvPr/>
        </p:nvSpPr>
        <p:spPr>
          <a:xfrm>
            <a:off x="6592532" y="2326794"/>
            <a:ext cx="8254245" cy="792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Quattrocento Sans"/>
              <a:buNone/>
            </a:pPr>
            <a:r>
              <a:rPr b="1" i="0" lang="en-US" sz="4000" u="none" cap="none" strike="noStrike">
                <a:solidFill>
                  <a:srgbClr val="595959"/>
                </a:solidFill>
                <a:latin typeface="Quattrocento Sans"/>
                <a:ea typeface="Quattrocento Sans"/>
                <a:cs typeface="Quattrocento Sans"/>
                <a:sym typeface="Quattrocento Sans"/>
              </a:rPr>
              <a:t>Dr. Trevor Hastie</a:t>
            </a:r>
          </a:p>
        </p:txBody>
      </p:sp>
      <p:cxnSp>
        <p:nvCxnSpPr>
          <p:cNvPr id="246" name="Shape 246"/>
          <p:cNvCxnSpPr/>
          <p:nvPr/>
        </p:nvCxnSpPr>
        <p:spPr>
          <a:xfrm>
            <a:off x="6963315" y="3193864"/>
            <a:ext cx="0" cy="2313898"/>
          </a:xfrm>
          <a:prstGeom prst="straightConnector1">
            <a:avLst/>
          </a:prstGeom>
          <a:noFill/>
          <a:ln cap="flat" cmpd="sng" w="114300">
            <a:solidFill>
              <a:srgbClr val="FAE81A"/>
            </a:solidFill>
            <a:prstDash val="solid"/>
            <a:round/>
            <a:headEnd len="med" w="med" type="none"/>
            <a:tailEnd len="med" w="med" type="none"/>
          </a:ln>
        </p:spPr>
      </p:cxnSp>
      <p:cxnSp>
        <p:nvCxnSpPr>
          <p:cNvPr id="247" name="Shape 247"/>
          <p:cNvCxnSpPr/>
          <p:nvPr/>
        </p:nvCxnSpPr>
        <p:spPr>
          <a:xfrm>
            <a:off x="6963315" y="6556409"/>
            <a:ext cx="0" cy="2313898"/>
          </a:xfrm>
          <a:prstGeom prst="straightConnector1">
            <a:avLst/>
          </a:prstGeom>
          <a:noFill/>
          <a:ln cap="flat" cmpd="sng" w="114300">
            <a:solidFill>
              <a:srgbClr val="FAE81A"/>
            </a:solidFill>
            <a:prstDash val="solid"/>
            <a:round/>
            <a:headEnd len="med" w="med" type="none"/>
            <a:tailEnd len="med" w="med" type="none"/>
          </a:ln>
        </p:spPr>
      </p:cxnSp>
      <p:sp>
        <p:nvSpPr>
          <p:cNvPr id="248" name="Shape 248"/>
          <p:cNvSpPr/>
          <p:nvPr/>
        </p:nvSpPr>
        <p:spPr>
          <a:xfrm>
            <a:off x="6559114" y="5722766"/>
            <a:ext cx="8254245" cy="792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Quattrocento Sans"/>
              <a:buNone/>
            </a:pPr>
            <a:r>
              <a:rPr b="1" i="0" lang="en-US" sz="4000" u="none" cap="none" strike="noStrike">
                <a:solidFill>
                  <a:srgbClr val="595959"/>
                </a:solidFill>
                <a:latin typeface="Quattrocento Sans"/>
                <a:ea typeface="Quattrocento Sans"/>
                <a:cs typeface="Quattrocento Sans"/>
                <a:sym typeface="Quattrocento Sans"/>
              </a:rPr>
              <a:t>Dr. Rob Tibshirani</a:t>
            </a:r>
          </a:p>
        </p:txBody>
      </p:sp>
      <p:sp>
        <p:nvSpPr>
          <p:cNvPr id="249" name="Shape 249"/>
          <p:cNvSpPr/>
          <p:nvPr/>
        </p:nvSpPr>
        <p:spPr>
          <a:xfrm>
            <a:off x="6592532" y="9015414"/>
            <a:ext cx="8254245" cy="792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Quattrocento Sans"/>
              <a:buNone/>
            </a:pPr>
            <a:r>
              <a:rPr b="1" i="0" lang="en-US" sz="4000" u="none" cap="none" strike="noStrike">
                <a:solidFill>
                  <a:srgbClr val="595959"/>
                </a:solidFill>
                <a:latin typeface="Quattrocento Sans"/>
                <a:ea typeface="Quattrocento Sans"/>
                <a:cs typeface="Quattrocento Sans"/>
                <a:sym typeface="Quattrocento Sans"/>
              </a:rPr>
              <a:t>Dr. Stephen Boyd</a:t>
            </a:r>
          </a:p>
        </p:txBody>
      </p:sp>
      <p:cxnSp>
        <p:nvCxnSpPr>
          <p:cNvPr id="250" name="Shape 250"/>
          <p:cNvCxnSpPr/>
          <p:nvPr/>
        </p:nvCxnSpPr>
        <p:spPr>
          <a:xfrm>
            <a:off x="6963315" y="9918950"/>
            <a:ext cx="0" cy="2313898"/>
          </a:xfrm>
          <a:prstGeom prst="straightConnector1">
            <a:avLst/>
          </a:prstGeom>
          <a:noFill/>
          <a:ln cap="flat" cmpd="sng" w="114300">
            <a:solidFill>
              <a:srgbClr val="FAE81A"/>
            </a:solidFill>
            <a:prstDash val="solid"/>
            <a:round/>
            <a:headEnd len="med" w="med" type="none"/>
            <a:tailEnd len="med" w="med" type="none"/>
          </a:ln>
        </p:spPr>
      </p:cxnSp>
      <p:sp>
        <p:nvSpPr>
          <p:cNvPr id="251" name="Shape 251"/>
          <p:cNvSpPr/>
          <p:nvPr/>
        </p:nvSpPr>
        <p:spPr>
          <a:xfrm>
            <a:off x="7268115" y="3160440"/>
            <a:ext cx="13253737" cy="2392681"/>
          </a:xfrm>
          <a:prstGeom prst="rect">
            <a:avLst/>
          </a:prstGeom>
          <a:noFill/>
          <a:ln>
            <a:noFill/>
          </a:ln>
        </p:spPr>
        <p:txBody>
          <a:bodyPr anchorCtr="0" anchor="t" bIns="91425" lIns="91425" rIns="91425" tIns="91425">
            <a:noAutofit/>
          </a:bodyPr>
          <a:lstStyle/>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PhD in Statistics, Stanford University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John A. Overdeck Professor of Mathematics, Stanford University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a:t>
            </a:r>
            <a:r>
              <a:rPr b="0" i="1" lang="en-US" sz="2400" u="none" cap="none" strike="noStrike">
                <a:solidFill>
                  <a:srgbClr val="7F7F7F"/>
                </a:solidFill>
                <a:latin typeface="Quattrocento Sans"/>
                <a:ea typeface="Quattrocento Sans"/>
                <a:cs typeface="Quattrocento Sans"/>
                <a:sym typeface="Quattrocento Sans"/>
              </a:rPr>
              <a:t>The Elements of Statistical Learning: Prediction, Inference and Data Mining</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with John Chambers, </a:t>
            </a:r>
            <a:r>
              <a:rPr b="0" i="1" lang="en-US" sz="2400" u="none" cap="none" strike="noStrike">
                <a:solidFill>
                  <a:srgbClr val="7F7F7F"/>
                </a:solidFill>
                <a:latin typeface="Quattrocento Sans"/>
                <a:ea typeface="Quattrocento Sans"/>
                <a:cs typeface="Quattrocento Sans"/>
                <a:sym typeface="Quattrocento Sans"/>
              </a:rPr>
              <a:t>Statistical Models in S</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a:t>
            </a:r>
            <a:r>
              <a:rPr b="0" i="1" lang="en-US" sz="2400" u="none" cap="none" strike="noStrike">
                <a:solidFill>
                  <a:srgbClr val="7F7F7F"/>
                </a:solidFill>
                <a:latin typeface="Quattrocento Sans"/>
                <a:ea typeface="Quattrocento Sans"/>
                <a:cs typeface="Quattrocento Sans"/>
                <a:sym typeface="Quattrocento Sans"/>
              </a:rPr>
              <a:t>Generalized Additive Models </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108,404 citations (via Google Scholar)</a:t>
            </a:r>
          </a:p>
        </p:txBody>
      </p:sp>
      <p:sp>
        <p:nvSpPr>
          <p:cNvPr id="252" name="Shape 252"/>
          <p:cNvSpPr/>
          <p:nvPr/>
        </p:nvSpPr>
        <p:spPr>
          <a:xfrm>
            <a:off x="7268115" y="6556409"/>
            <a:ext cx="13253737" cy="2392681"/>
          </a:xfrm>
          <a:prstGeom prst="rect">
            <a:avLst/>
          </a:prstGeom>
          <a:noFill/>
          <a:ln>
            <a:noFill/>
          </a:ln>
        </p:spPr>
        <p:txBody>
          <a:bodyPr anchorCtr="0" anchor="t" bIns="91425" lIns="91425" rIns="91425" tIns="91425">
            <a:noAutofit/>
          </a:bodyPr>
          <a:lstStyle/>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PhD in Statistics, Stanford University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Professor of Statistics and Health Research and Policy, Stanford University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COPPS Presidents’ Award recipient</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a:t>
            </a:r>
            <a:r>
              <a:rPr b="0" i="1" lang="en-US" sz="2400" u="none" cap="none" strike="noStrike">
                <a:solidFill>
                  <a:srgbClr val="7F7F7F"/>
                </a:solidFill>
                <a:latin typeface="Quattrocento Sans"/>
                <a:ea typeface="Quattrocento Sans"/>
                <a:cs typeface="Quattrocento Sans"/>
                <a:sym typeface="Quattrocento Sans"/>
              </a:rPr>
              <a:t>The Elements of Statistical Learning: Prediction, Inference and Data Mining</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Author, </a:t>
            </a:r>
            <a:r>
              <a:rPr b="0" i="1" lang="en-US" sz="2400" u="none" cap="none" strike="noStrike">
                <a:solidFill>
                  <a:srgbClr val="7F7F7F"/>
                </a:solidFill>
                <a:latin typeface="Quattrocento Sans"/>
                <a:ea typeface="Quattrocento Sans"/>
                <a:cs typeface="Quattrocento Sans"/>
                <a:sym typeface="Quattrocento Sans"/>
              </a:rPr>
              <a:t>Regression Shrinkage and Selection via the Lasso</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a:t>
            </a:r>
            <a:r>
              <a:rPr b="0" i="1" lang="en-US" sz="2400" u="none" cap="none" strike="noStrike">
                <a:solidFill>
                  <a:srgbClr val="7F7F7F"/>
                </a:solidFill>
                <a:latin typeface="Quattrocento Sans"/>
                <a:ea typeface="Quattrocento Sans"/>
                <a:cs typeface="Quattrocento Sans"/>
                <a:sym typeface="Quattrocento Sans"/>
              </a:rPr>
              <a:t>An Introduction to the Bootstrap </a:t>
            </a:r>
          </a:p>
        </p:txBody>
      </p:sp>
      <p:sp>
        <p:nvSpPr>
          <p:cNvPr id="253" name="Shape 253"/>
          <p:cNvSpPr/>
          <p:nvPr/>
        </p:nvSpPr>
        <p:spPr>
          <a:xfrm>
            <a:off x="7268115" y="9849056"/>
            <a:ext cx="13253737" cy="2392681"/>
          </a:xfrm>
          <a:prstGeom prst="rect">
            <a:avLst/>
          </a:prstGeom>
          <a:noFill/>
          <a:ln>
            <a:noFill/>
          </a:ln>
        </p:spPr>
        <p:txBody>
          <a:bodyPr anchorCtr="0" anchor="t" bIns="91425" lIns="91425" rIns="91425" tIns="91425">
            <a:noAutofit/>
          </a:bodyPr>
          <a:lstStyle/>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PhD in Electrical Engineering and Computer Science, UC Berkeley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Professor of Electrical Engineering and Computer Science, Stanford University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Convex Optimization</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Linear Matrix Inequalities in System and Control Theory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a:t>
            </a:r>
            <a:r>
              <a:rPr b="0" i="1" lang="en-US" sz="2400" u="none" cap="none" strike="noStrike">
                <a:solidFill>
                  <a:srgbClr val="7F7F7F"/>
                </a:solidFill>
                <a:latin typeface="Quattrocento Sans"/>
                <a:ea typeface="Quattrocento Sans"/>
                <a:cs typeface="Quattrocento Sans"/>
                <a:sym typeface="Quattrocento Sans"/>
              </a:rPr>
              <a:t>Distributed Optimization and Statistical Learning via the Alternating Direction Method of Multipliers</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7" name="Shape 1007"/>
        <p:cNvGrpSpPr/>
        <p:nvPr/>
      </p:nvGrpSpPr>
      <p:grpSpPr>
        <a:xfrm>
          <a:off x="0" y="0"/>
          <a:ext cx="0" cy="0"/>
          <a:chOff x="0" y="0"/>
          <a:chExt cx="0" cy="0"/>
        </a:xfrm>
      </p:grpSpPr>
      <p:sp>
        <p:nvSpPr>
          <p:cNvPr id="1008" name="Shape 1008"/>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What is Deep Learning?</a:t>
            </a:r>
          </a:p>
        </p:txBody>
      </p:sp>
      <p:sp>
        <p:nvSpPr>
          <p:cNvPr id="1009" name="Shape 1009"/>
          <p:cNvSpPr/>
          <p:nvPr/>
        </p:nvSpPr>
        <p:spPr>
          <a:xfrm>
            <a:off x="4421398" y="2954507"/>
            <a:ext cx="6705882" cy="8933180"/>
          </a:xfrm>
          <a:prstGeom prst="rect">
            <a:avLst/>
          </a:prstGeom>
          <a:noFill/>
          <a:ln>
            <a:noFill/>
          </a:ln>
        </p:spPr>
        <p:txBody>
          <a:bodyPr anchorCtr="0" anchor="ctr" bIns="91425" lIns="91425" rIns="91425" tIns="91425">
            <a:noAutofit/>
          </a:bodyPr>
          <a:lstStyle/>
          <a:p>
            <a:pPr indent="-300789" lvl="0" marL="300789" marR="0" rtl="0" algn="l">
              <a:lnSpc>
                <a:spcPct val="100000"/>
              </a:lnSpc>
              <a:spcBef>
                <a:spcPts val="0"/>
              </a:spcBef>
              <a:spcAft>
                <a:spcPts val="0"/>
              </a:spcAft>
              <a:buClr>
                <a:srgbClr val="000000"/>
              </a:buClr>
              <a:buSzPct val="100000"/>
              <a:buFont typeface="Calibri"/>
              <a:buChar char="•"/>
            </a:pPr>
            <a:r>
              <a:rPr b="0" i="0" lang="en-US" sz="4400" u="none" cap="none" strike="noStrike">
                <a:solidFill>
                  <a:srgbClr val="000000"/>
                </a:solidFill>
                <a:latin typeface="Calibri"/>
                <a:ea typeface="Calibri"/>
                <a:cs typeface="Calibri"/>
                <a:sym typeface="Calibri"/>
              </a:rPr>
              <a:t>Deep Learning learns a </a:t>
            </a:r>
            <a:r>
              <a:rPr b="1" i="0" lang="en-US" sz="4400" u="none" cap="none" strike="noStrike">
                <a:solidFill>
                  <a:srgbClr val="000000"/>
                </a:solidFill>
                <a:latin typeface="Helvetica Neue"/>
                <a:ea typeface="Helvetica Neue"/>
                <a:cs typeface="Helvetica Neue"/>
                <a:sym typeface="Helvetica Neue"/>
              </a:rPr>
              <a:t>hierarchy of non-linear transformations</a:t>
            </a:r>
          </a:p>
          <a:p>
            <a:pPr indent="-300789" lvl="0" marL="300789" marR="0" rtl="0" algn="l">
              <a:lnSpc>
                <a:spcPct val="100000"/>
              </a:lnSpc>
              <a:spcBef>
                <a:spcPts val="0"/>
              </a:spcBef>
              <a:spcAft>
                <a:spcPts val="0"/>
              </a:spcAft>
              <a:buClr>
                <a:srgbClr val="000000"/>
              </a:buClr>
              <a:buSzPct val="100000"/>
              <a:buFont typeface="Calibri"/>
              <a:buChar char="•"/>
            </a:pPr>
            <a:r>
              <a:rPr b="0" i="0" lang="en-US" sz="4400" u="none" cap="none" strike="noStrike">
                <a:solidFill>
                  <a:srgbClr val="000000"/>
                </a:solidFill>
                <a:latin typeface="Calibri"/>
                <a:ea typeface="Calibri"/>
                <a:cs typeface="Calibri"/>
                <a:sym typeface="Calibri"/>
              </a:rPr>
              <a:t>Neurons transform their input in a non-linear way</a:t>
            </a:r>
          </a:p>
          <a:p>
            <a:pPr indent="-300789" lvl="0" marL="300789" marR="0" rtl="0" algn="l">
              <a:lnSpc>
                <a:spcPct val="100000"/>
              </a:lnSpc>
              <a:spcBef>
                <a:spcPts val="0"/>
              </a:spcBef>
              <a:spcAft>
                <a:spcPts val="0"/>
              </a:spcAft>
              <a:buClr>
                <a:srgbClr val="000000"/>
              </a:buClr>
              <a:buSzPct val="100000"/>
              <a:buFont typeface="Helvetica Neue"/>
              <a:buChar char="•"/>
            </a:pPr>
            <a:r>
              <a:rPr b="1" i="0" lang="en-US" sz="4400" u="none" cap="none" strike="noStrike">
                <a:solidFill>
                  <a:srgbClr val="000000"/>
                </a:solidFill>
                <a:latin typeface="Helvetica Neue"/>
                <a:ea typeface="Helvetica Neue"/>
                <a:cs typeface="Helvetica Neue"/>
                <a:sym typeface="Helvetica Neue"/>
              </a:rPr>
              <a:t>Black-box, brute-force method, really good at pattern recognition</a:t>
            </a:r>
          </a:p>
          <a:p>
            <a:pPr indent="-300789" lvl="0" marL="300789" marR="0" rtl="0" algn="l">
              <a:lnSpc>
                <a:spcPct val="100000"/>
              </a:lnSpc>
              <a:spcBef>
                <a:spcPts val="0"/>
              </a:spcBef>
              <a:spcAft>
                <a:spcPts val="0"/>
              </a:spcAft>
              <a:buClr>
                <a:srgbClr val="000000"/>
              </a:buClr>
              <a:buSzPct val="100000"/>
              <a:buFont typeface="Calibri"/>
              <a:buChar char="•"/>
            </a:pPr>
            <a:r>
              <a:rPr b="0" i="0" lang="en-US" sz="4400" u="none" cap="none" strike="noStrike">
                <a:solidFill>
                  <a:srgbClr val="000000"/>
                </a:solidFill>
                <a:latin typeface="Calibri"/>
                <a:ea typeface="Calibri"/>
                <a:cs typeface="Calibri"/>
                <a:sym typeface="Calibri"/>
              </a:rPr>
              <a:t>Deep Learning got a boost in the last decade due to </a:t>
            </a:r>
            <a:r>
              <a:rPr b="1" i="0" lang="en-US" sz="4400" u="none" cap="none" strike="noStrike">
                <a:solidFill>
                  <a:srgbClr val="000000"/>
                </a:solidFill>
                <a:latin typeface="Helvetica Neue"/>
                <a:ea typeface="Helvetica Neue"/>
                <a:cs typeface="Helvetica Neue"/>
                <a:sym typeface="Helvetica Neue"/>
              </a:rPr>
              <a:t>faster hardware</a:t>
            </a:r>
            <a:r>
              <a:rPr b="0" i="0" lang="en-US" sz="4400" u="none" cap="none" strike="noStrike">
                <a:solidFill>
                  <a:srgbClr val="000000"/>
                </a:solidFill>
                <a:latin typeface="Calibri"/>
                <a:ea typeface="Calibri"/>
                <a:cs typeface="Calibri"/>
                <a:sym typeface="Calibri"/>
              </a:rPr>
              <a:t> and </a:t>
            </a:r>
            <a:r>
              <a:rPr b="1" i="0" lang="en-US" sz="4400" u="none" cap="none" strike="noStrike">
                <a:solidFill>
                  <a:srgbClr val="000000"/>
                </a:solidFill>
                <a:latin typeface="Helvetica Neue"/>
                <a:ea typeface="Helvetica Neue"/>
                <a:cs typeface="Helvetica Neue"/>
                <a:sym typeface="Helvetica Neue"/>
              </a:rPr>
              <a:t>algorithmic advances</a:t>
            </a:r>
          </a:p>
        </p:txBody>
      </p:sp>
      <p:pic>
        <p:nvPicPr>
          <p:cNvPr id="1010" name="Shape 1010"/>
          <p:cNvPicPr preferRelativeResize="0"/>
          <p:nvPr/>
        </p:nvPicPr>
        <p:blipFill rotWithShape="1">
          <a:blip r:embed="rId3">
            <a:alphaModFix/>
          </a:blip>
          <a:srcRect b="0" l="0" r="0" t="0"/>
          <a:stretch/>
        </p:blipFill>
        <p:spPr>
          <a:xfrm>
            <a:off x="12361910" y="2867977"/>
            <a:ext cx="7370683" cy="4205071"/>
          </a:xfrm>
          <a:prstGeom prst="rect">
            <a:avLst/>
          </a:prstGeom>
          <a:noFill/>
          <a:ln>
            <a:noFill/>
          </a:ln>
        </p:spPr>
      </p:pic>
      <p:sp>
        <p:nvSpPr>
          <p:cNvPr id="1011" name="Shape 1011"/>
          <p:cNvSpPr/>
          <p:nvPr/>
        </p:nvSpPr>
        <p:spPr>
          <a:xfrm>
            <a:off x="9196621" y="7910099"/>
            <a:ext cx="13017501" cy="4023361"/>
          </a:xfrm>
          <a:prstGeom prst="rect">
            <a:avLst/>
          </a:prstGeom>
          <a:noFill/>
          <a:ln>
            <a:noFill/>
          </a:ln>
        </p:spPr>
        <p:txBody>
          <a:bodyPr anchorCtr="0" anchor="t" bIns="182875" lIns="182875" rIns="182875" tIns="1828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Deep Learning model </a:t>
            </a:r>
          </a:p>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 </a:t>
            </a:r>
          </a:p>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set of connecting </a:t>
            </a:r>
          </a:p>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weights </a:t>
            </a:r>
          </a:p>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a:t>
            </a:r>
          </a:p>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type of non-linearity</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5" name="Shape 1015"/>
        <p:cNvGrpSpPr/>
        <p:nvPr/>
      </p:nvGrpSpPr>
      <p:grpSpPr>
        <a:xfrm>
          <a:off x="0" y="0"/>
          <a:ext cx="0" cy="0"/>
          <a:chOff x="0" y="0"/>
          <a:chExt cx="0" cy="0"/>
        </a:xfrm>
      </p:grpSpPr>
      <p:sp>
        <p:nvSpPr>
          <p:cNvPr id="1016" name="Shape 1016"/>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Deep Learning: Practical Use</a:t>
            </a:r>
          </a:p>
        </p:txBody>
      </p:sp>
      <p:sp>
        <p:nvSpPr>
          <p:cNvPr id="1017" name="Shape 1017"/>
          <p:cNvSpPr txBox="1"/>
          <p:nvPr>
            <p:ph idx="1" type="body"/>
          </p:nvPr>
        </p:nvSpPr>
        <p:spPr>
          <a:xfrm>
            <a:off x="3467619" y="4074267"/>
            <a:ext cx="8886335" cy="6258504"/>
          </a:xfrm>
          <a:prstGeom prst="rect">
            <a:avLst/>
          </a:prstGeom>
          <a:noFill/>
          <a:ln>
            <a:noFill/>
          </a:ln>
        </p:spPr>
        <p:txBody>
          <a:bodyPr anchorCtr="0" anchor="t" bIns="182825" lIns="182825" rIns="182825" tIns="182825">
            <a:noAutofit/>
          </a:bodyPr>
          <a:lstStyle/>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non linear</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robust to correlated features</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conceptually simple</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learned features can be extracted</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can stop training at any time</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can be fine-tuned with more data</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great ensemble member</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efficient for multi-class problems</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world-class at pattern recognition</a:t>
            </a:r>
          </a:p>
        </p:txBody>
      </p:sp>
      <p:sp>
        <p:nvSpPr>
          <p:cNvPr id="1018" name="Shape 1018"/>
          <p:cNvSpPr/>
          <p:nvPr/>
        </p:nvSpPr>
        <p:spPr>
          <a:xfrm>
            <a:off x="3572160" y="2823731"/>
            <a:ext cx="2692987" cy="975360"/>
          </a:xfrm>
          <a:prstGeom prst="rect">
            <a:avLst/>
          </a:prstGeom>
          <a:noFill/>
          <a:ln>
            <a:noFill/>
          </a:ln>
        </p:spPr>
        <p:txBody>
          <a:bodyPr anchorCtr="0" anchor="t" bIns="182875" lIns="182875" rIns="182875" tIns="18287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4000" u="sng" cap="none" strike="noStrike">
                <a:solidFill>
                  <a:srgbClr val="000000"/>
                </a:solidFill>
                <a:latin typeface="Helvetica Neue"/>
                <a:ea typeface="Helvetica Neue"/>
                <a:cs typeface="Helvetica Neue"/>
                <a:sym typeface="Helvetica Neue"/>
              </a:rPr>
              <a:t>strengths</a:t>
            </a:r>
          </a:p>
        </p:txBody>
      </p:sp>
      <p:sp>
        <p:nvSpPr>
          <p:cNvPr id="1019" name="Shape 1019"/>
          <p:cNvSpPr/>
          <p:nvPr/>
        </p:nvSpPr>
        <p:spPr>
          <a:xfrm>
            <a:off x="12695870" y="4079121"/>
            <a:ext cx="19816287" cy="17763759"/>
          </a:xfrm>
          <a:prstGeom prst="rect">
            <a:avLst/>
          </a:prstGeom>
          <a:noFill/>
          <a:ln>
            <a:noFill/>
          </a:ln>
        </p:spPr>
        <p:txBody>
          <a:bodyPr anchorCtr="0" anchor="t" bIns="182825" lIns="182825" rIns="182825" tIns="182825">
            <a:noAutofit/>
          </a:bodyPr>
          <a:lstStyle/>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slow to train</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slow to score</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not interpretable</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results not fully reproducible</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theory not well understood</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overfits, needs regularization</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many hyper-parameters</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expands categorical variables</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must impute missing values</a:t>
            </a:r>
          </a:p>
        </p:txBody>
      </p:sp>
      <p:sp>
        <p:nvSpPr>
          <p:cNvPr id="1020" name="Shape 1020"/>
          <p:cNvSpPr/>
          <p:nvPr/>
        </p:nvSpPr>
        <p:spPr>
          <a:xfrm>
            <a:off x="12654724" y="2823731"/>
            <a:ext cx="3344109" cy="975360"/>
          </a:xfrm>
          <a:prstGeom prst="rect">
            <a:avLst/>
          </a:prstGeom>
          <a:noFill/>
          <a:ln>
            <a:noFill/>
          </a:ln>
        </p:spPr>
        <p:txBody>
          <a:bodyPr anchorCtr="0" anchor="t" bIns="182875" lIns="182875" rIns="182875" tIns="18287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4000" u="sng" cap="none" strike="noStrike">
                <a:solidFill>
                  <a:srgbClr val="000000"/>
                </a:solidFill>
                <a:latin typeface="Helvetica Neue"/>
                <a:ea typeface="Helvetica Neue"/>
                <a:cs typeface="Helvetica Neue"/>
                <a:sym typeface="Helvetica Neue"/>
              </a:rPr>
              <a:t>weaknesses</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4" name="Shape 1024"/>
        <p:cNvGrpSpPr/>
        <p:nvPr/>
      </p:nvGrpSpPr>
      <p:grpSpPr>
        <a:xfrm>
          <a:off x="0" y="0"/>
          <a:ext cx="0" cy="0"/>
          <a:chOff x="0" y="0"/>
          <a:chExt cx="0" cy="0"/>
        </a:xfrm>
      </p:grpSpPr>
      <p:sp>
        <p:nvSpPr>
          <p:cNvPr id="1025" name="Shape 1025"/>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What is H2O Deep Learning?</a:t>
            </a:r>
          </a:p>
        </p:txBody>
      </p:sp>
      <p:pic>
        <p:nvPicPr>
          <p:cNvPr id="1026" name="Shape 1026"/>
          <p:cNvPicPr preferRelativeResize="0"/>
          <p:nvPr/>
        </p:nvPicPr>
        <p:blipFill rotWithShape="1">
          <a:blip r:embed="rId3">
            <a:alphaModFix/>
          </a:blip>
          <a:srcRect b="0" l="0" r="0" t="0"/>
          <a:stretch/>
        </p:blipFill>
        <p:spPr>
          <a:xfrm>
            <a:off x="3048000" y="2925527"/>
            <a:ext cx="18288000" cy="809993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0" name="Shape 1030"/>
        <p:cNvGrpSpPr/>
        <p:nvPr/>
      </p:nvGrpSpPr>
      <p:grpSpPr>
        <a:xfrm>
          <a:off x="0" y="0"/>
          <a:ext cx="0" cy="0"/>
          <a:chOff x="0" y="0"/>
          <a:chExt cx="0" cy="0"/>
        </a:xfrm>
      </p:grpSpPr>
      <p:sp>
        <p:nvSpPr>
          <p:cNvPr id="1031" name="Shape 1031"/>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H2O Deep Learning Architecture</a:t>
            </a:r>
          </a:p>
        </p:txBody>
      </p:sp>
      <p:pic>
        <p:nvPicPr>
          <p:cNvPr id="1032" name="Shape 1032"/>
          <p:cNvPicPr preferRelativeResize="0"/>
          <p:nvPr/>
        </p:nvPicPr>
        <p:blipFill rotWithShape="1">
          <a:blip r:embed="rId3">
            <a:alphaModFix/>
          </a:blip>
          <a:srcRect b="0" l="0" r="0" t="0"/>
          <a:stretch/>
        </p:blipFill>
        <p:spPr>
          <a:xfrm>
            <a:off x="3048000" y="2627955"/>
            <a:ext cx="18288000" cy="93047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6" name="Shape 1036"/>
        <p:cNvGrpSpPr/>
        <p:nvPr/>
      </p:nvGrpSpPr>
      <p:grpSpPr>
        <a:xfrm>
          <a:off x="0" y="0"/>
          <a:ext cx="0" cy="0"/>
          <a:chOff x="0" y="0"/>
          <a:chExt cx="0" cy="0"/>
        </a:xfrm>
      </p:grpSpPr>
      <p:sp>
        <p:nvSpPr>
          <p:cNvPr id="1037" name="Shape 1037"/>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4723" u="none" cap="none" strike="noStrike">
                <a:solidFill>
                  <a:srgbClr val="000000"/>
                </a:solidFill>
                <a:latin typeface="Helvetica Neue"/>
                <a:ea typeface="Helvetica Neue"/>
                <a:cs typeface="Helvetica Neue"/>
                <a:sym typeface="Helvetica Neue"/>
              </a:rPr>
              <a:t>H2O Deep Learning on MNIST -</a:t>
            </a:r>
          </a:p>
          <a:p>
            <a:pPr indent="0" lvl="0" marL="0" marR="0" rtl="0" algn="ctr">
              <a:lnSpc>
                <a:spcPct val="100000"/>
              </a:lnSpc>
              <a:spcBef>
                <a:spcPts val="0"/>
              </a:spcBef>
              <a:spcAft>
                <a:spcPts val="0"/>
              </a:spcAft>
              <a:buClr>
                <a:srgbClr val="000000"/>
              </a:buClr>
              <a:buSzPct val="25000"/>
              <a:buFont typeface="Helvetica Neue"/>
              <a:buNone/>
            </a:pPr>
            <a:r>
              <a:rPr b="1" i="0" lang="en-US" sz="4723" u="none" cap="none" strike="noStrike">
                <a:solidFill>
                  <a:srgbClr val="000000"/>
                </a:solidFill>
                <a:latin typeface="Helvetica Neue"/>
                <a:ea typeface="Helvetica Neue"/>
                <a:cs typeface="Helvetica Neue"/>
                <a:sym typeface="Helvetica Neue"/>
              </a:rPr>
              <a:t> World-record results</a:t>
            </a:r>
          </a:p>
        </p:txBody>
      </p:sp>
      <p:pic>
        <p:nvPicPr>
          <p:cNvPr id="1038" name="Shape 1038"/>
          <p:cNvPicPr preferRelativeResize="0"/>
          <p:nvPr/>
        </p:nvPicPr>
        <p:blipFill rotWithShape="1">
          <a:blip r:embed="rId3">
            <a:alphaModFix/>
          </a:blip>
          <a:srcRect b="0" l="0" r="0" t="0"/>
          <a:stretch/>
        </p:blipFill>
        <p:spPr>
          <a:xfrm>
            <a:off x="3048000" y="2610634"/>
            <a:ext cx="18288000" cy="95002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2" name="Shape 1042"/>
        <p:cNvGrpSpPr/>
        <p:nvPr/>
      </p:nvGrpSpPr>
      <p:grpSpPr>
        <a:xfrm>
          <a:off x="0" y="0"/>
          <a:ext cx="0" cy="0"/>
          <a:chOff x="0" y="0"/>
          <a:chExt cx="0" cy="0"/>
        </a:xfrm>
      </p:grpSpPr>
      <p:sp>
        <p:nvSpPr>
          <p:cNvPr id="1043" name="Shape 1043"/>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4723" u="none" cap="none" strike="noStrike">
                <a:solidFill>
                  <a:srgbClr val="000000"/>
                </a:solidFill>
                <a:latin typeface="Helvetica Neue"/>
                <a:ea typeface="Helvetica Neue"/>
                <a:cs typeface="Helvetica Neue"/>
                <a:sym typeface="Helvetica Neue"/>
              </a:rPr>
              <a:t>H2O Deep Learning Performance Benchmark</a:t>
            </a:r>
          </a:p>
        </p:txBody>
      </p:sp>
      <p:pic>
        <p:nvPicPr>
          <p:cNvPr id="1044" name="Shape 1044"/>
          <p:cNvPicPr preferRelativeResize="0"/>
          <p:nvPr/>
        </p:nvPicPr>
        <p:blipFill rotWithShape="1">
          <a:blip r:embed="rId3">
            <a:alphaModFix/>
          </a:blip>
          <a:srcRect b="0" l="0" r="0" t="0"/>
          <a:stretch/>
        </p:blipFill>
        <p:spPr>
          <a:xfrm>
            <a:off x="3048000" y="2298786"/>
            <a:ext cx="18288000" cy="8233559"/>
          </a:xfrm>
          <a:prstGeom prst="rect">
            <a:avLst/>
          </a:prstGeom>
          <a:noFill/>
          <a:ln>
            <a:noFill/>
          </a:ln>
        </p:spPr>
      </p:pic>
      <p:sp>
        <p:nvSpPr>
          <p:cNvPr id="1045" name="Shape 1045"/>
          <p:cNvSpPr/>
          <p:nvPr/>
        </p:nvSpPr>
        <p:spPr>
          <a:xfrm>
            <a:off x="5708478" y="10933182"/>
            <a:ext cx="12701833" cy="60221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3000" u="none" cap="none" strike="noStrike">
                <a:solidFill>
                  <a:srgbClr val="000000"/>
                </a:solidFill>
                <a:latin typeface="Arial"/>
                <a:ea typeface="Arial"/>
                <a:cs typeface="Arial"/>
                <a:sym typeface="Arial"/>
              </a:rPr>
              <a:t>*Dual E5-2650 (8 cores, 2.6GHz), 10GbE     **10 model averaging steps </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9" name="Shape 1049"/>
        <p:cNvGrpSpPr/>
        <p:nvPr/>
      </p:nvGrpSpPr>
      <p:grpSpPr>
        <a:xfrm>
          <a:off x="0" y="0"/>
          <a:ext cx="0" cy="0"/>
          <a:chOff x="0" y="0"/>
          <a:chExt cx="0" cy="0"/>
        </a:xfrm>
      </p:grpSpPr>
      <p:sp>
        <p:nvSpPr>
          <p:cNvPr id="1050" name="Shape 1050"/>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4723" u="none" cap="none" strike="noStrike">
                <a:solidFill>
                  <a:srgbClr val="000000"/>
                </a:solidFill>
                <a:latin typeface="Helvetica Neue"/>
                <a:ea typeface="Helvetica Neue"/>
                <a:cs typeface="Helvetica Neue"/>
                <a:sym typeface="Helvetica Neue"/>
              </a:rPr>
              <a:t>Significant Performance Gains with Deep Learning</a:t>
            </a:r>
          </a:p>
        </p:txBody>
      </p:sp>
      <p:pic>
        <p:nvPicPr>
          <p:cNvPr id="1051" name="Shape 1051"/>
          <p:cNvPicPr preferRelativeResize="0"/>
          <p:nvPr/>
        </p:nvPicPr>
        <p:blipFill rotWithShape="1">
          <a:blip r:embed="rId3">
            <a:alphaModFix/>
          </a:blip>
          <a:srcRect b="0" l="0" r="0" t="0"/>
          <a:stretch/>
        </p:blipFill>
        <p:spPr>
          <a:xfrm>
            <a:off x="3048000" y="2649118"/>
            <a:ext cx="18288000" cy="841776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5" name="Shape 1055"/>
        <p:cNvGrpSpPr/>
        <p:nvPr/>
      </p:nvGrpSpPr>
      <p:grpSpPr>
        <a:xfrm>
          <a:off x="0" y="0"/>
          <a:ext cx="0" cy="0"/>
          <a:chOff x="0" y="0"/>
          <a:chExt cx="0" cy="0"/>
        </a:xfrm>
      </p:grpSpPr>
      <p:grpSp>
        <p:nvGrpSpPr>
          <p:cNvPr id="1056" name="Shape 1056"/>
          <p:cNvGrpSpPr/>
          <p:nvPr/>
        </p:nvGrpSpPr>
        <p:grpSpPr>
          <a:xfrm>
            <a:off x="3853492" y="3392510"/>
            <a:ext cx="7886072" cy="1564878"/>
            <a:chOff x="0" y="0"/>
            <a:chExt cx="7886071" cy="1564876"/>
          </a:xfrm>
        </p:grpSpPr>
        <p:sp>
          <p:nvSpPr>
            <p:cNvPr id="1057" name="Shape 1057"/>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58" name="Shape 1058"/>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59" name="Shape 1059"/>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grpSp>
        <p:nvGrpSpPr>
          <p:cNvPr id="1060" name="Shape 1060"/>
          <p:cNvGrpSpPr/>
          <p:nvPr/>
        </p:nvGrpSpPr>
        <p:grpSpPr>
          <a:xfrm>
            <a:off x="3853492" y="6038198"/>
            <a:ext cx="7886072" cy="1564876"/>
            <a:chOff x="0" y="0"/>
            <a:chExt cx="7886071" cy="1564876"/>
          </a:xfrm>
        </p:grpSpPr>
        <p:sp>
          <p:nvSpPr>
            <p:cNvPr id="1061" name="Shape 1061"/>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62" name="Shape 1062"/>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63" name="Shape 1063"/>
            <p:cNvSpPr/>
            <p:nvPr/>
          </p:nvSpPr>
          <p:spPr>
            <a:xfrm>
              <a:off x="537035" y="407207"/>
              <a:ext cx="490805" cy="75046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grpSp>
        <p:nvGrpSpPr>
          <p:cNvPr id="1064" name="Shape 1064"/>
          <p:cNvGrpSpPr/>
          <p:nvPr/>
        </p:nvGrpSpPr>
        <p:grpSpPr>
          <a:xfrm>
            <a:off x="12510538" y="6063182"/>
            <a:ext cx="7886072" cy="1564876"/>
            <a:chOff x="0" y="0"/>
            <a:chExt cx="7886071" cy="1564876"/>
          </a:xfrm>
        </p:grpSpPr>
        <p:sp>
          <p:nvSpPr>
            <p:cNvPr id="1065" name="Shape 1065"/>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66" name="Shape 1066"/>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67" name="Shape 1067"/>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grpSp>
        <p:nvGrpSpPr>
          <p:cNvPr id="1068" name="Shape 1068"/>
          <p:cNvGrpSpPr/>
          <p:nvPr/>
        </p:nvGrpSpPr>
        <p:grpSpPr>
          <a:xfrm>
            <a:off x="12510538" y="8770240"/>
            <a:ext cx="7886072" cy="1564878"/>
            <a:chOff x="0" y="0"/>
            <a:chExt cx="7886071" cy="1564876"/>
          </a:xfrm>
        </p:grpSpPr>
        <p:sp>
          <p:nvSpPr>
            <p:cNvPr id="1069" name="Shape 1069"/>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70" name="Shape 1070"/>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71" name="Shape 1071"/>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sp>
        <p:nvSpPr>
          <p:cNvPr id="1072" name="Shape 1072"/>
          <p:cNvSpPr/>
          <p:nvPr/>
        </p:nvSpPr>
        <p:spPr>
          <a:xfrm>
            <a:off x="5040473" y="3815267"/>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1073" name="Shape 1073"/>
          <p:cNvSpPr/>
          <p:nvPr/>
        </p:nvSpPr>
        <p:spPr>
          <a:xfrm>
            <a:off x="5459492" y="6507242"/>
            <a:ext cx="5808916"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1074" name="Shape 1074"/>
          <p:cNvSpPr/>
          <p:nvPr/>
        </p:nvSpPr>
        <p:spPr>
          <a:xfrm>
            <a:off x="14001426"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
        <p:nvSpPr>
          <p:cNvPr id="1075" name="Shape 1075"/>
          <p:cNvSpPr/>
          <p:nvPr/>
        </p:nvSpPr>
        <p:spPr>
          <a:xfrm>
            <a:off x="14001426"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
        <p:nvSpPr>
          <p:cNvPr id="1076" name="Shape 1076"/>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grpSp>
        <p:nvGrpSpPr>
          <p:cNvPr id="1077" name="Shape 1077"/>
          <p:cNvGrpSpPr/>
          <p:nvPr/>
        </p:nvGrpSpPr>
        <p:grpSpPr>
          <a:xfrm>
            <a:off x="12262284" y="3207628"/>
            <a:ext cx="8382581" cy="1663403"/>
            <a:chOff x="0" y="0"/>
            <a:chExt cx="8382580" cy="1663401"/>
          </a:xfrm>
        </p:grpSpPr>
        <p:sp>
          <p:nvSpPr>
            <p:cNvPr id="1078" name="Shape 1078"/>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79" name="Shape 1079"/>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80" name="Shape 1080"/>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sp>
        <p:nvSpPr>
          <p:cNvPr id="1081" name="Shape 1081"/>
          <p:cNvSpPr/>
          <p:nvPr/>
        </p:nvSpPr>
        <p:spPr>
          <a:xfrm>
            <a:off x="14116537" y="3725937"/>
            <a:ext cx="5808915"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Administration</a:t>
            </a:r>
          </a:p>
        </p:txBody>
      </p:sp>
      <p:grpSp>
        <p:nvGrpSpPr>
          <p:cNvPr id="1082" name="Shape 1082"/>
          <p:cNvGrpSpPr/>
          <p:nvPr/>
        </p:nvGrpSpPr>
        <p:grpSpPr>
          <a:xfrm>
            <a:off x="3853492" y="8770240"/>
            <a:ext cx="7886072" cy="1564878"/>
            <a:chOff x="0" y="0"/>
            <a:chExt cx="7886071" cy="1564876"/>
          </a:xfrm>
        </p:grpSpPr>
        <p:sp>
          <p:nvSpPr>
            <p:cNvPr id="1083" name="Shape 1083"/>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84" name="Shape 1084"/>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85" name="Shape 1085"/>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sp>
        <p:nvSpPr>
          <p:cNvPr id="1086" name="Shape 1086"/>
          <p:cNvSpPr/>
          <p:nvPr/>
        </p:nvSpPr>
        <p:spPr>
          <a:xfrm>
            <a:off x="5459492" y="9239286"/>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0" name="Shape 1090"/>
        <p:cNvGrpSpPr/>
        <p:nvPr/>
      </p:nvGrpSpPr>
      <p:grpSpPr>
        <a:xfrm>
          <a:off x="0" y="0"/>
          <a:ext cx="0" cy="0"/>
          <a:chOff x="0" y="0"/>
          <a:chExt cx="0" cy="0"/>
        </a:xfrm>
      </p:grpSpPr>
      <p:sp>
        <p:nvSpPr>
          <p:cNvPr id="1091" name="Shape 1091"/>
          <p:cNvSpPr txBox="1"/>
          <p:nvPr>
            <p:ph type="title"/>
          </p:nvPr>
        </p:nvSpPr>
        <p:spPr>
          <a:xfrm>
            <a:off x="3962400" y="513674"/>
            <a:ext cx="16459200" cy="1602277"/>
          </a:xfrm>
          <a:prstGeom prst="rect">
            <a:avLst/>
          </a:prstGeom>
          <a:noFill/>
          <a:ln>
            <a:noFill/>
          </a:ln>
        </p:spPr>
        <p:txBody>
          <a:bodyPr anchorCtr="0" anchor="b" bIns="182825" lIns="182825" rIns="182825" tIns="182825">
            <a:noAutofit/>
          </a:bodyPr>
          <a:lstStyle/>
          <a:p>
            <a:pPr indent="0" lvl="0" marL="0" marR="0" rtl="0" algn="ctr">
              <a:lnSpc>
                <a:spcPct val="107407"/>
              </a:lnSpc>
              <a:spcBef>
                <a:spcPts val="0"/>
              </a:spcBef>
              <a:spcAft>
                <a:spcPts val="0"/>
              </a:spcAft>
              <a:buClr>
                <a:srgbClr val="000000"/>
              </a:buClr>
              <a:buSzPct val="25000"/>
              <a:buFont typeface="Arial"/>
              <a:buNone/>
            </a:pPr>
            <a:r>
              <a:rPr b="0" i="0" lang="en-US" sz="7380" u="none" cap="none" strike="noStrike">
                <a:solidFill>
                  <a:srgbClr val="000000"/>
                </a:solidFill>
                <a:latin typeface="Arial"/>
                <a:ea typeface="Arial"/>
                <a:cs typeface="Arial"/>
                <a:sym typeface="Arial"/>
              </a:rPr>
              <a:t>H2O on Hadoop (and Yarn)</a:t>
            </a:r>
          </a:p>
        </p:txBody>
      </p:sp>
      <p:sp>
        <p:nvSpPr>
          <p:cNvPr id="1092" name="Shape 1092"/>
          <p:cNvSpPr txBox="1"/>
          <p:nvPr>
            <p:ph idx="3" type="body"/>
          </p:nvPr>
        </p:nvSpPr>
        <p:spPr>
          <a:xfrm>
            <a:off x="4240807" y="2495743"/>
            <a:ext cx="15902386" cy="9545235"/>
          </a:xfrm>
          <a:prstGeom prst="rect">
            <a:avLst/>
          </a:prstGeom>
          <a:noFill/>
          <a:ln>
            <a:noFill/>
          </a:ln>
        </p:spPr>
        <p:txBody>
          <a:bodyPr anchorCtr="0" anchor="t" bIns="182825" lIns="182825" rIns="182825" tIns="182825">
            <a:noAutofit/>
          </a:bodyPr>
          <a:lstStyle/>
          <a:p>
            <a:pPr indent="-381000" lvl="0" marL="533400" marR="0" rtl="0" algn="l">
              <a:lnSpc>
                <a:spcPct val="100000"/>
              </a:lnSpc>
              <a:spcBef>
                <a:spcPts val="0"/>
              </a:spcBef>
              <a:spcAft>
                <a:spcPts val="0"/>
              </a:spcAft>
              <a:buClr>
                <a:srgbClr val="7F7F7F"/>
              </a:buClr>
              <a:buSzPct val="100000"/>
              <a:buFont typeface="Arial"/>
              <a:buChar char="•"/>
            </a:pPr>
            <a:r>
              <a:rPr b="1" i="0" lang="en-US" sz="4000" u="none" cap="none" strike="noStrike">
                <a:solidFill>
                  <a:srgbClr val="000000"/>
                </a:solidFill>
                <a:latin typeface="Arial"/>
                <a:ea typeface="Arial"/>
                <a:cs typeface="Arial"/>
                <a:sym typeface="Arial"/>
              </a:rPr>
              <a:t>On Demand</a:t>
            </a:r>
            <a:r>
              <a:rPr b="0" i="0" lang="en-US" sz="4000" u="none" cap="none" strike="noStrike">
                <a:solidFill>
                  <a:srgbClr val="000000"/>
                </a:solidFill>
                <a:latin typeface="Arial"/>
                <a:ea typeface="Arial"/>
                <a:cs typeface="Arial"/>
                <a:sym typeface="Arial"/>
              </a:rPr>
              <a:t> H2O launches as a mapper task that never reduces. User only needs permission to launch map reduce task in order to spin up their own H2O cluster:</a:t>
            </a:r>
          </a:p>
          <a:p>
            <a:pPr indent="685800" lvl="3" marL="0" marR="0" rtl="0" algn="l">
              <a:lnSpc>
                <a:spcPct val="100000"/>
              </a:lnSpc>
              <a:spcBef>
                <a:spcPts val="180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hadoop jar h2odriver.jar -nodes 10 -mapperXmx 50g</a:t>
            </a:r>
          </a:p>
          <a:p>
            <a:pPr indent="-381000" lvl="0" marL="533400" marR="0" rtl="0" algn="l">
              <a:lnSpc>
                <a:spcPct val="100000"/>
              </a:lnSpc>
              <a:spcBef>
                <a:spcPts val="1800"/>
              </a:spcBef>
              <a:spcAft>
                <a:spcPts val="0"/>
              </a:spcAft>
              <a:buClr>
                <a:srgbClr val="7F7F7F"/>
              </a:buClr>
              <a:buSzPct val="100000"/>
              <a:buFont typeface="Arial"/>
              <a:buChar char="•"/>
            </a:pPr>
            <a:r>
              <a:rPr b="1" i="0" lang="en-US" sz="4000" u="none" cap="none" strike="noStrike">
                <a:solidFill>
                  <a:srgbClr val="000000"/>
                </a:solidFill>
                <a:latin typeface="Arial"/>
                <a:ea typeface="Arial"/>
                <a:cs typeface="Arial"/>
                <a:sym typeface="Arial"/>
              </a:rPr>
              <a:t>Update frequently </a:t>
            </a:r>
            <a:r>
              <a:rPr b="0" i="0" lang="en-US" sz="4000" u="none" cap="none" strike="noStrike">
                <a:solidFill>
                  <a:srgbClr val="000000"/>
                </a:solidFill>
                <a:latin typeface="Arial"/>
                <a:ea typeface="Arial"/>
                <a:cs typeface="Arial"/>
                <a:sym typeface="Arial"/>
              </a:rPr>
              <a:t>The installation of H2O is essentially a jar file so in order to upgrade the user only needs to download a new driver jar file.</a:t>
            </a:r>
          </a:p>
          <a:p>
            <a:pPr indent="-381000" lvl="0" marL="533400" marR="0" rtl="0" algn="l">
              <a:lnSpc>
                <a:spcPct val="100000"/>
              </a:lnSpc>
              <a:spcBef>
                <a:spcPts val="1800"/>
              </a:spcBef>
              <a:spcAft>
                <a:spcPts val="0"/>
              </a:spcAft>
              <a:buClr>
                <a:srgbClr val="7F7F7F"/>
              </a:buClr>
              <a:buSzPct val="100000"/>
              <a:buFont typeface="Arial"/>
              <a:buChar char="•"/>
            </a:pPr>
            <a:r>
              <a:rPr b="1" i="0" lang="en-US" sz="4000" u="none" cap="none" strike="noStrike">
                <a:solidFill>
                  <a:srgbClr val="000000"/>
                </a:solidFill>
                <a:latin typeface="Arial"/>
                <a:ea typeface="Arial"/>
                <a:cs typeface="Arial"/>
                <a:sym typeface="Arial"/>
              </a:rPr>
              <a:t>Yarn to manage resources</a:t>
            </a:r>
            <a:r>
              <a:rPr b="0" i="0" lang="en-US" sz="4000" u="none" cap="none" strike="noStrike">
                <a:solidFill>
                  <a:srgbClr val="000000"/>
                </a:solidFill>
                <a:latin typeface="Arial"/>
                <a:ea typeface="Arial"/>
                <a:cs typeface="Arial"/>
                <a:sym typeface="Arial"/>
              </a:rPr>
              <a:t> Special queues can be allocated to users to manage the containers and memory allowed.</a:t>
            </a:r>
          </a:p>
          <a:p>
            <a:pPr indent="-381000" lvl="0" marL="533400" marR="0" rtl="0" algn="l">
              <a:lnSpc>
                <a:spcPct val="100000"/>
              </a:lnSpc>
              <a:spcBef>
                <a:spcPts val="1800"/>
              </a:spcBef>
              <a:spcAft>
                <a:spcPts val="0"/>
              </a:spcAft>
              <a:buClr>
                <a:srgbClr val="7F7F7F"/>
              </a:buClr>
              <a:buSzPct val="100000"/>
              <a:buFont typeface="Arial"/>
              <a:buChar char="•"/>
            </a:pPr>
            <a:r>
              <a:rPr b="1" i="0" lang="en-US" sz="4000" u="none" cap="none" strike="noStrike">
                <a:solidFill>
                  <a:srgbClr val="000000"/>
                </a:solidFill>
                <a:latin typeface="Arial"/>
                <a:ea typeface="Arial"/>
                <a:cs typeface="Arial"/>
                <a:sym typeface="Arial"/>
              </a:rPr>
              <a:t>Access to HDFS and Hive Tables </a:t>
            </a:r>
            <a:r>
              <a:rPr b="0" i="0" lang="en-US" sz="4000" u="none" cap="none" strike="noStrike">
                <a:solidFill>
                  <a:srgbClr val="000000"/>
                </a:solidFill>
                <a:latin typeface="Arial"/>
                <a:ea typeface="Arial"/>
                <a:cs typeface="Arial"/>
                <a:sym typeface="Arial"/>
              </a:rPr>
              <a:t>H2O can be built with any distribution’s class libraries to allow access to HDFS whether launched with Yarn or in standalone mode.</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6" name="Shape 1096"/>
        <p:cNvGrpSpPr/>
        <p:nvPr/>
      </p:nvGrpSpPr>
      <p:grpSpPr>
        <a:xfrm>
          <a:off x="0" y="0"/>
          <a:ext cx="0" cy="0"/>
          <a:chOff x="0" y="0"/>
          <a:chExt cx="0" cy="0"/>
        </a:xfrm>
      </p:grpSpPr>
      <p:sp>
        <p:nvSpPr>
          <p:cNvPr id="1097" name="Shape 1097"/>
          <p:cNvSpPr txBox="1"/>
          <p:nvPr>
            <p:ph type="title"/>
          </p:nvPr>
        </p:nvSpPr>
        <p:spPr>
          <a:xfrm>
            <a:off x="3974278" y="-365123"/>
            <a:ext cx="16459200" cy="2286000"/>
          </a:xfrm>
          <a:prstGeom prst="rect">
            <a:avLst/>
          </a:prstGeom>
          <a:noFill/>
          <a:ln>
            <a:noFill/>
          </a:ln>
        </p:spPr>
        <p:txBody>
          <a:bodyPr anchorCtr="0" anchor="ctr" bIns="91425" lIns="91425" rIns="91425" tIns="91425">
            <a:noAutofit/>
          </a:bodyPr>
          <a:lstStyle/>
          <a:p>
            <a:pPr indent="0" lvl="0" marL="0" marR="0" rtl="0" algn="ctr">
              <a:lnSpc>
                <a:spcPct val="107407"/>
              </a:lnSpc>
              <a:spcBef>
                <a:spcPts val="0"/>
              </a:spcBef>
              <a:spcAft>
                <a:spcPts val="0"/>
              </a:spcAft>
              <a:buClr>
                <a:srgbClr val="000000"/>
              </a:buClr>
              <a:buSzPct val="25000"/>
              <a:buFont typeface="Arial"/>
              <a:buNone/>
            </a:pPr>
            <a:r>
              <a:rPr b="0" i="0" lang="en-US" sz="8200" u="none" cap="none" strike="noStrike">
                <a:solidFill>
                  <a:srgbClr val="000000"/>
                </a:solidFill>
                <a:latin typeface="Arial"/>
                <a:ea typeface="Arial"/>
                <a:cs typeface="Arial"/>
                <a:sym typeface="Arial"/>
              </a:rPr>
              <a:t>H2O on YARN Deployment</a:t>
            </a:r>
          </a:p>
        </p:txBody>
      </p:sp>
      <p:sp>
        <p:nvSpPr>
          <p:cNvPr id="1098" name="Shape 1098"/>
          <p:cNvSpPr/>
          <p:nvPr/>
        </p:nvSpPr>
        <p:spPr>
          <a:xfrm>
            <a:off x="18342126"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099" name="Shape 1099"/>
          <p:cNvSpPr/>
          <p:nvPr/>
        </p:nvSpPr>
        <p:spPr>
          <a:xfrm>
            <a:off x="16211181" y="1582475"/>
            <a:ext cx="4027757" cy="589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Hadoop Gateway Node</a:t>
            </a:r>
          </a:p>
        </p:txBody>
      </p:sp>
      <p:sp>
        <p:nvSpPr>
          <p:cNvPr id="1100" name="Shape 1100"/>
          <p:cNvSpPr/>
          <p:nvPr/>
        </p:nvSpPr>
        <p:spPr>
          <a:xfrm>
            <a:off x="3370905" y="2748959"/>
            <a:ext cx="17642187" cy="9780479"/>
          </a:xfrm>
          <a:prstGeom prst="roundRect">
            <a:avLst>
              <a:gd fmla="val 16667" name="adj"/>
            </a:avLst>
          </a:prstGeom>
          <a:no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01" name="Shape 1101"/>
          <p:cNvGrpSpPr/>
          <p:nvPr/>
        </p:nvGrpSpPr>
        <p:grpSpPr>
          <a:xfrm>
            <a:off x="13554731" y="2076436"/>
            <a:ext cx="5598501" cy="1249682"/>
            <a:chOff x="0" y="0"/>
            <a:chExt cx="5598500" cy="1249680"/>
          </a:xfrm>
        </p:grpSpPr>
        <p:sp>
          <p:nvSpPr>
            <p:cNvPr id="1102" name="Shape 1102"/>
            <p:cNvSpPr/>
            <p:nvPr/>
          </p:nvSpPr>
          <p:spPr>
            <a:xfrm>
              <a:off x="0" y="151827"/>
              <a:ext cx="5598500" cy="946026"/>
            </a:xfrm>
            <a:prstGeom prst="roundRect">
              <a:avLst>
                <a:gd fmla="val 16667" name="adj"/>
              </a:avLst>
            </a:prstGeom>
            <a:solidFill>
              <a:srgbClr val="B3A2C7"/>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Calibri"/>
                <a:buNone/>
              </a:pPr>
              <a:r>
                <a:t/>
              </a:r>
              <a:endParaRPr b="0" i="0" sz="2800" u="none" cap="none" strike="noStrike">
                <a:solidFill>
                  <a:srgbClr val="000000"/>
                </a:solidFill>
                <a:latin typeface="Arial"/>
                <a:ea typeface="Arial"/>
                <a:cs typeface="Arial"/>
                <a:sym typeface="Arial"/>
              </a:endParaRPr>
            </a:p>
          </p:txBody>
        </p:sp>
        <p:sp>
          <p:nvSpPr>
            <p:cNvPr id="1103" name="Shape 1103"/>
            <p:cNvSpPr/>
            <p:nvPr/>
          </p:nvSpPr>
          <p:spPr>
            <a:xfrm>
              <a:off x="46180" y="0"/>
              <a:ext cx="5506138" cy="1249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jar h2odriver.jar …</a:t>
              </a:r>
            </a:p>
          </p:txBody>
        </p:sp>
      </p:grpSp>
      <p:grpSp>
        <p:nvGrpSpPr>
          <p:cNvPr id="1104" name="Shape 1104"/>
          <p:cNvGrpSpPr/>
          <p:nvPr/>
        </p:nvGrpSpPr>
        <p:grpSpPr>
          <a:xfrm>
            <a:off x="4107720" y="3305571"/>
            <a:ext cx="3050838" cy="1434242"/>
            <a:chOff x="0" y="0"/>
            <a:chExt cx="3050837" cy="1434240"/>
          </a:xfrm>
        </p:grpSpPr>
        <p:sp>
          <p:nvSpPr>
            <p:cNvPr id="1105" name="Shape 1105"/>
            <p:cNvSpPr/>
            <p:nvPr/>
          </p:nvSpPr>
          <p:spPr>
            <a:xfrm>
              <a:off x="0" y="0"/>
              <a:ext cx="3050837" cy="1434240"/>
            </a:xfrm>
            <a:prstGeom prst="ellipse">
              <a:avLst/>
            </a:prstGeom>
            <a:solidFill>
              <a:srgbClr val="FFFF0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Font typeface="Calibri"/>
                <a:buNone/>
              </a:pPr>
              <a:r>
                <a:t/>
              </a:r>
              <a:endParaRPr b="0" i="0" sz="2800" u="none" cap="none" strike="noStrike">
                <a:solidFill>
                  <a:srgbClr val="000000"/>
                </a:solidFill>
                <a:latin typeface="Arial"/>
                <a:ea typeface="Arial"/>
                <a:cs typeface="Arial"/>
                <a:sym typeface="Arial"/>
              </a:endParaRPr>
            </a:p>
          </p:txBody>
        </p:sp>
        <p:sp>
          <p:nvSpPr>
            <p:cNvPr id="1106" name="Shape 1106"/>
            <p:cNvSpPr/>
            <p:nvPr/>
          </p:nvSpPr>
          <p:spPr>
            <a:xfrm>
              <a:off x="446783" y="358979"/>
              <a:ext cx="2157266"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3600" u="none" cap="none" strike="noStrike">
                  <a:solidFill>
                    <a:srgbClr val="404040"/>
                  </a:solidFill>
                  <a:latin typeface="Calibri"/>
                  <a:ea typeface="Calibri"/>
                  <a:cs typeface="Calibri"/>
                  <a:sym typeface="Calibri"/>
                </a:rPr>
                <a:t>YARN RM</a:t>
              </a:r>
            </a:p>
          </p:txBody>
        </p:sp>
      </p:grpSp>
      <p:sp>
        <p:nvSpPr>
          <p:cNvPr id="1107" name="Shape 1107"/>
          <p:cNvSpPr/>
          <p:nvPr/>
        </p:nvSpPr>
        <p:spPr>
          <a:xfrm>
            <a:off x="16409354"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08" name="Shape 1108"/>
          <p:cNvSpPr/>
          <p:nvPr/>
        </p:nvSpPr>
        <p:spPr>
          <a:xfrm>
            <a:off x="14459064"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09" name="Shape 1109"/>
          <p:cNvSpPr/>
          <p:nvPr/>
        </p:nvSpPr>
        <p:spPr>
          <a:xfrm>
            <a:off x="12530371"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10" name="Shape 1110"/>
          <p:cNvSpPr/>
          <p:nvPr/>
        </p:nvSpPr>
        <p:spPr>
          <a:xfrm>
            <a:off x="10604128"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11" name="Shape 1111"/>
          <p:cNvSpPr/>
          <p:nvPr/>
        </p:nvSpPr>
        <p:spPr>
          <a:xfrm>
            <a:off x="8671356"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12" name="Shape 1112"/>
          <p:cNvGrpSpPr/>
          <p:nvPr/>
        </p:nvGrpSpPr>
        <p:grpSpPr>
          <a:xfrm>
            <a:off x="9225327" y="10714582"/>
            <a:ext cx="9968350" cy="954300"/>
            <a:chOff x="0" y="0"/>
            <a:chExt cx="9968348" cy="954299"/>
          </a:xfrm>
        </p:grpSpPr>
        <p:sp>
          <p:nvSpPr>
            <p:cNvPr id="1113" name="Shape 1113"/>
            <p:cNvSpPr/>
            <p:nvPr/>
          </p:nvSpPr>
          <p:spPr>
            <a:xfrm>
              <a:off x="0" y="0"/>
              <a:ext cx="9968348" cy="954299"/>
            </a:xfrm>
            <a:custGeom>
              <a:pathLst>
                <a:path extrusionOk="0" h="120000" w="120000">
                  <a:moveTo>
                    <a:pt x="10925" y="39450"/>
                  </a:moveTo>
                  <a:lnTo>
                    <a:pt x="10925" y="39450"/>
                  </a:lnTo>
                  <a:cubicBezTo>
                    <a:pt x="9529" y="25509"/>
                    <a:pt x="16707" y="12670"/>
                    <a:pt x="26961" y="10773"/>
                  </a:cubicBezTo>
                  <a:cubicBezTo>
                    <a:pt x="31116" y="10001"/>
                    <a:pt x="35340" y="11150"/>
                    <a:pt x="38955" y="14034"/>
                  </a:cubicBezTo>
                  <a:lnTo>
                    <a:pt x="38955" y="14034"/>
                  </a:lnTo>
                  <a:cubicBezTo>
                    <a:pt x="42789" y="4206"/>
                    <a:pt x="51743" y="475"/>
                    <a:pt x="58962" y="5691"/>
                  </a:cubicBezTo>
                  <a:cubicBezTo>
                    <a:pt x="60221" y="6608"/>
                    <a:pt x="61382" y="7762"/>
                    <a:pt x="62399" y="9125"/>
                  </a:cubicBezTo>
                  <a:lnTo>
                    <a:pt x="62399" y="9125"/>
                  </a:lnTo>
                  <a:cubicBezTo>
                    <a:pt x="65388" y="980"/>
                    <a:pt x="72658" y="-2326"/>
                    <a:pt x="78641" y="1734"/>
                  </a:cubicBezTo>
                  <a:cubicBezTo>
                    <a:pt x="80296" y="2860"/>
                    <a:pt x="81745" y="4490"/>
                    <a:pt x="82866" y="6491"/>
                  </a:cubicBezTo>
                  <a:lnTo>
                    <a:pt x="82866" y="6491"/>
                  </a:lnTo>
                  <a:cubicBezTo>
                    <a:pt x="87676" y="-1212"/>
                    <a:pt x="96177" y="-2163"/>
                    <a:pt x="101855" y="4368"/>
                  </a:cubicBezTo>
                  <a:cubicBezTo>
                    <a:pt x="104240" y="7112"/>
                    <a:pt x="105849" y="10895"/>
                    <a:pt x="106401" y="15072"/>
                  </a:cubicBezTo>
                  <a:lnTo>
                    <a:pt x="106401" y="15072"/>
                  </a:lnTo>
                  <a:cubicBezTo>
                    <a:pt x="114287" y="17996"/>
                    <a:pt x="118936" y="29083"/>
                    <a:pt x="116792" y="39827"/>
                  </a:cubicBezTo>
                  <a:cubicBezTo>
                    <a:pt x="116609" y="40727"/>
                    <a:pt x="116384" y="41614"/>
                    <a:pt x="116114" y="42473"/>
                  </a:cubicBezTo>
                  <a:lnTo>
                    <a:pt x="116114" y="42473"/>
                  </a:lnTo>
                  <a:cubicBezTo>
                    <a:pt x="122436" y="53670"/>
                    <a:pt x="120890" y="69717"/>
                    <a:pt x="112654" y="78315"/>
                  </a:cubicBezTo>
                  <a:cubicBezTo>
                    <a:pt x="110097" y="80995"/>
                    <a:pt x="107068" y="82724"/>
                    <a:pt x="103867" y="83351"/>
                  </a:cubicBezTo>
                  <a:cubicBezTo>
                    <a:pt x="103867" y="95395"/>
                    <a:pt x="96682" y="105159"/>
                    <a:pt x="87820" y="105159"/>
                  </a:cubicBezTo>
                  <a:cubicBezTo>
                    <a:pt x="84814" y="105159"/>
                    <a:pt x="81871" y="104010"/>
                    <a:pt x="79319" y="101852"/>
                  </a:cubicBezTo>
                  <a:lnTo>
                    <a:pt x="79319" y="101852"/>
                  </a:lnTo>
                  <a:cubicBezTo>
                    <a:pt x="76325" y="115352"/>
                    <a:pt x="65865" y="122987"/>
                    <a:pt x="55968" y="118897"/>
                  </a:cubicBezTo>
                  <a:cubicBezTo>
                    <a:pt x="51818" y="117186"/>
                    <a:pt x="48232" y="113560"/>
                    <a:pt x="45824" y="108646"/>
                  </a:cubicBezTo>
                  <a:lnTo>
                    <a:pt x="45824" y="108646"/>
                  </a:lnTo>
                  <a:cubicBezTo>
                    <a:pt x="35685" y="116959"/>
                    <a:pt x="22529" y="112486"/>
                    <a:pt x="16431" y="98650"/>
                  </a:cubicBezTo>
                  <a:cubicBezTo>
                    <a:pt x="16357" y="98476"/>
                    <a:pt x="16282" y="98302"/>
                    <a:pt x="16207" y="98128"/>
                  </a:cubicBezTo>
                  <a:lnTo>
                    <a:pt x="16207" y="98128"/>
                  </a:lnTo>
                  <a:cubicBezTo>
                    <a:pt x="9575" y="99183"/>
                    <a:pt x="3563" y="92744"/>
                    <a:pt x="2787" y="83745"/>
                  </a:cubicBezTo>
                  <a:cubicBezTo>
                    <a:pt x="2367" y="78947"/>
                    <a:pt x="3534" y="74144"/>
                    <a:pt x="5965" y="70616"/>
                  </a:cubicBezTo>
                  <a:lnTo>
                    <a:pt x="5965" y="70616"/>
                  </a:lnTo>
                  <a:cubicBezTo>
                    <a:pt x="224" y="66016"/>
                    <a:pt x="-1706" y="55921"/>
                    <a:pt x="1655" y="48066"/>
                  </a:cubicBezTo>
                  <a:cubicBezTo>
                    <a:pt x="3597" y="43535"/>
                    <a:pt x="7000" y="40541"/>
                    <a:pt x="10822" y="40001"/>
                  </a:cubicBezTo>
                  <a:close/>
                </a:path>
              </a:pathLst>
            </a:cu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14" name="Shape 1114"/>
            <p:cNvSpPr/>
            <p:nvPr/>
          </p:nvSpPr>
          <p:spPr>
            <a:xfrm>
              <a:off x="506170" y="48525"/>
              <a:ext cx="9134334" cy="810233"/>
            </a:xfrm>
            <a:custGeom>
              <a:pathLst>
                <a:path extrusionOk="0" h="120000" w="120000">
                  <a:moveTo>
                    <a:pt x="7666" y="77833"/>
                  </a:moveTo>
                  <a:lnTo>
                    <a:pt x="7666" y="77833"/>
                  </a:lnTo>
                  <a:cubicBezTo>
                    <a:pt x="4994" y="78144"/>
                    <a:pt x="2316" y="77233"/>
                    <a:pt x="0" y="75233"/>
                  </a:cubicBezTo>
                  <a:moveTo>
                    <a:pt x="14433" y="106316"/>
                  </a:moveTo>
                  <a:lnTo>
                    <a:pt x="14433" y="106316"/>
                  </a:lnTo>
                  <a:cubicBezTo>
                    <a:pt x="13361" y="106944"/>
                    <a:pt x="12233" y="107361"/>
                    <a:pt x="11077" y="107561"/>
                  </a:cubicBezTo>
                  <a:moveTo>
                    <a:pt x="43344" y="120000"/>
                  </a:moveTo>
                  <a:lnTo>
                    <a:pt x="43344" y="120000"/>
                  </a:lnTo>
                  <a:cubicBezTo>
                    <a:pt x="42538" y="118216"/>
                    <a:pt x="41861" y="116311"/>
                    <a:pt x="41322" y="114316"/>
                  </a:cubicBezTo>
                  <a:moveTo>
                    <a:pt x="80733" y="105833"/>
                  </a:moveTo>
                  <a:lnTo>
                    <a:pt x="80733" y="105833"/>
                  </a:lnTo>
                  <a:cubicBezTo>
                    <a:pt x="80611" y="107944"/>
                    <a:pt x="80344" y="110033"/>
                    <a:pt x="79922" y="112066"/>
                  </a:cubicBezTo>
                  <a:moveTo>
                    <a:pt x="96783" y="67311"/>
                  </a:moveTo>
                  <a:lnTo>
                    <a:pt x="96783" y="67311"/>
                  </a:lnTo>
                  <a:cubicBezTo>
                    <a:pt x="102805" y="71611"/>
                    <a:pt x="106627" y="80577"/>
                    <a:pt x="106627" y="90405"/>
                  </a:cubicBezTo>
                  <a:moveTo>
                    <a:pt x="120000" y="42494"/>
                  </a:moveTo>
                  <a:lnTo>
                    <a:pt x="120000" y="42494"/>
                  </a:lnTo>
                  <a:cubicBezTo>
                    <a:pt x="119016" y="45866"/>
                    <a:pt x="117516" y="48855"/>
                    <a:pt x="115616" y="51233"/>
                  </a:cubicBezTo>
                  <a:moveTo>
                    <a:pt x="109483" y="10077"/>
                  </a:moveTo>
                  <a:lnTo>
                    <a:pt x="109483" y="10077"/>
                  </a:lnTo>
                  <a:cubicBezTo>
                    <a:pt x="109650" y="11438"/>
                    <a:pt x="109727" y="12816"/>
                    <a:pt x="109716" y="14200"/>
                  </a:cubicBezTo>
                  <a:moveTo>
                    <a:pt x="81488" y="5261"/>
                  </a:moveTo>
                  <a:lnTo>
                    <a:pt x="81488" y="5261"/>
                  </a:lnTo>
                  <a:cubicBezTo>
                    <a:pt x="82061" y="3361"/>
                    <a:pt x="82816" y="1588"/>
                    <a:pt x="83738" y="0"/>
                  </a:cubicBezTo>
                  <a:moveTo>
                    <a:pt x="60488" y="7772"/>
                  </a:moveTo>
                  <a:lnTo>
                    <a:pt x="60488" y="7772"/>
                  </a:lnTo>
                  <a:cubicBezTo>
                    <a:pt x="60722" y="6194"/>
                    <a:pt x="61088" y="4672"/>
                    <a:pt x="61577" y="3233"/>
                  </a:cubicBezTo>
                  <a:moveTo>
                    <a:pt x="35844" y="9311"/>
                  </a:moveTo>
                  <a:lnTo>
                    <a:pt x="35844" y="9311"/>
                  </a:lnTo>
                  <a:cubicBezTo>
                    <a:pt x="37272" y="10538"/>
                    <a:pt x="38594" y="12016"/>
                    <a:pt x="39777" y="13716"/>
                  </a:cubicBezTo>
                  <a:moveTo>
                    <a:pt x="5955" y="43916"/>
                  </a:moveTo>
                  <a:lnTo>
                    <a:pt x="5955" y="43916"/>
                  </a:lnTo>
                  <a:cubicBezTo>
                    <a:pt x="5644" y="42400"/>
                    <a:pt x="5411" y="40850"/>
                    <a:pt x="5266" y="39283"/>
                  </a:cubicBezTo>
                </a:path>
              </a:pathLst>
            </a:custGeom>
            <a:noFill/>
            <a:ln cap="flat" cmpd="sng" w="12700">
              <a:solidFill>
                <a:srgbClr val="4A7EBB"/>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15" name="Shape 1115"/>
            <p:cNvSpPr/>
            <p:nvPr/>
          </p:nvSpPr>
          <p:spPr>
            <a:xfrm>
              <a:off x="1380498" y="92936"/>
              <a:ext cx="6503108"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HDFS</a:t>
              </a:r>
            </a:p>
          </p:txBody>
        </p:sp>
      </p:grpSp>
      <p:sp>
        <p:nvSpPr>
          <p:cNvPr id="1116" name="Shape 1116"/>
          <p:cNvSpPr/>
          <p:nvPr/>
        </p:nvSpPr>
        <p:spPr>
          <a:xfrm>
            <a:off x="4810460" y="10681268"/>
            <a:ext cx="1989207"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HDFS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Data Nodes</a:t>
            </a:r>
          </a:p>
        </p:txBody>
      </p:sp>
      <p:sp>
        <p:nvSpPr>
          <p:cNvPr id="1117" name="Shape 1117"/>
          <p:cNvSpPr/>
          <p:nvPr/>
        </p:nvSpPr>
        <p:spPr>
          <a:xfrm>
            <a:off x="4410096" y="2010296"/>
            <a:ext cx="3324319" cy="716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Cluster</a:t>
            </a:r>
          </a:p>
        </p:txBody>
      </p:sp>
      <p:sp>
        <p:nvSpPr>
          <p:cNvPr id="1118" name="Shape 1118"/>
          <p:cNvSpPr/>
          <p:nvPr/>
        </p:nvSpPr>
        <p:spPr>
          <a:xfrm>
            <a:off x="8671356"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19" name="Shape 1119"/>
          <p:cNvSpPr/>
          <p:nvPr/>
        </p:nvSpPr>
        <p:spPr>
          <a:xfrm>
            <a:off x="10604128"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20" name="Shape 1120"/>
          <p:cNvSpPr/>
          <p:nvPr/>
        </p:nvSpPr>
        <p:spPr>
          <a:xfrm>
            <a:off x="12530371"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21" name="Shape 1121"/>
          <p:cNvSpPr/>
          <p:nvPr/>
        </p:nvSpPr>
        <p:spPr>
          <a:xfrm>
            <a:off x="14459064"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22" name="Shape 1122"/>
          <p:cNvSpPr/>
          <p:nvPr/>
        </p:nvSpPr>
        <p:spPr>
          <a:xfrm>
            <a:off x="16409354"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23" name="Shape 1123"/>
          <p:cNvSpPr/>
          <p:nvPr/>
        </p:nvSpPr>
        <p:spPr>
          <a:xfrm>
            <a:off x="18342126"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24" name="Shape 1124"/>
          <p:cNvGrpSpPr/>
          <p:nvPr/>
        </p:nvGrpSpPr>
        <p:grpSpPr>
          <a:xfrm>
            <a:off x="10730677" y="7557217"/>
            <a:ext cx="1445803" cy="1481585"/>
            <a:chOff x="0" y="0"/>
            <a:chExt cx="1445802" cy="1481584"/>
          </a:xfrm>
        </p:grpSpPr>
        <p:sp>
          <p:nvSpPr>
            <p:cNvPr id="1125" name="Shape 1125"/>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26" name="Shape 1126"/>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sp>
        <p:nvSpPr>
          <p:cNvPr id="1127" name="Shape 1127"/>
          <p:cNvSpPr/>
          <p:nvPr/>
        </p:nvSpPr>
        <p:spPr>
          <a:xfrm>
            <a:off x="4244564" y="7789660"/>
            <a:ext cx="306989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H2O Mappers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Containers)</a:t>
            </a:r>
          </a:p>
        </p:txBody>
      </p:sp>
      <p:sp>
        <p:nvSpPr>
          <p:cNvPr id="1128" name="Shape 1128"/>
          <p:cNvSpPr/>
          <p:nvPr/>
        </p:nvSpPr>
        <p:spPr>
          <a:xfrm>
            <a:off x="17613434" y="4047205"/>
            <a:ext cx="2999297"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YARN Worker Nodes</a:t>
            </a:r>
          </a:p>
        </p:txBody>
      </p:sp>
      <p:grpSp>
        <p:nvGrpSpPr>
          <p:cNvPr id="1129" name="Shape 1129"/>
          <p:cNvGrpSpPr/>
          <p:nvPr/>
        </p:nvGrpSpPr>
        <p:grpSpPr>
          <a:xfrm>
            <a:off x="8783345" y="5154487"/>
            <a:ext cx="1445803" cy="1481585"/>
            <a:chOff x="0" y="0"/>
            <a:chExt cx="1445802" cy="1481584"/>
          </a:xfrm>
        </p:grpSpPr>
        <p:sp>
          <p:nvSpPr>
            <p:cNvPr id="1130" name="Shape 1130"/>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31" name="Shape 1131"/>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32" name="Shape 1132"/>
          <p:cNvGrpSpPr/>
          <p:nvPr/>
        </p:nvGrpSpPr>
        <p:grpSpPr>
          <a:xfrm>
            <a:off x="10730677" y="5154487"/>
            <a:ext cx="1445803" cy="1481585"/>
            <a:chOff x="0" y="0"/>
            <a:chExt cx="1445802" cy="1481584"/>
          </a:xfrm>
        </p:grpSpPr>
        <p:sp>
          <p:nvSpPr>
            <p:cNvPr id="1133" name="Shape 1133"/>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34" name="Shape 1134"/>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35" name="Shape 1135"/>
          <p:cNvGrpSpPr/>
          <p:nvPr/>
        </p:nvGrpSpPr>
        <p:grpSpPr>
          <a:xfrm>
            <a:off x="12644145" y="5154487"/>
            <a:ext cx="1445803" cy="1481585"/>
            <a:chOff x="0" y="0"/>
            <a:chExt cx="1445802" cy="1481584"/>
          </a:xfrm>
        </p:grpSpPr>
        <p:sp>
          <p:nvSpPr>
            <p:cNvPr id="1136" name="Shape 1136"/>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37" name="Shape 1137"/>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38" name="Shape 1138"/>
          <p:cNvGrpSpPr/>
          <p:nvPr/>
        </p:nvGrpSpPr>
        <p:grpSpPr>
          <a:xfrm>
            <a:off x="14583011" y="5154487"/>
            <a:ext cx="1445803" cy="1481585"/>
            <a:chOff x="0" y="0"/>
            <a:chExt cx="1445802" cy="1481584"/>
          </a:xfrm>
        </p:grpSpPr>
        <p:sp>
          <p:nvSpPr>
            <p:cNvPr id="1139" name="Shape 1139"/>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40" name="Shape 1140"/>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41" name="Shape 1141"/>
          <p:cNvGrpSpPr/>
          <p:nvPr/>
        </p:nvGrpSpPr>
        <p:grpSpPr>
          <a:xfrm>
            <a:off x="16530344" y="5154487"/>
            <a:ext cx="1445803" cy="1481585"/>
            <a:chOff x="0" y="0"/>
            <a:chExt cx="1445802" cy="1481584"/>
          </a:xfrm>
        </p:grpSpPr>
        <p:sp>
          <p:nvSpPr>
            <p:cNvPr id="1142" name="Shape 1142"/>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43" name="Shape 1143"/>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44" name="Shape 1144"/>
          <p:cNvGrpSpPr/>
          <p:nvPr/>
        </p:nvGrpSpPr>
        <p:grpSpPr>
          <a:xfrm>
            <a:off x="18466016" y="5154487"/>
            <a:ext cx="1445803" cy="1481585"/>
            <a:chOff x="0" y="0"/>
            <a:chExt cx="1445802" cy="1481584"/>
          </a:xfrm>
        </p:grpSpPr>
        <p:sp>
          <p:nvSpPr>
            <p:cNvPr id="1145" name="Shape 1145"/>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46" name="Shape 1146"/>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sp>
        <p:nvSpPr>
          <p:cNvPr id="1147" name="Shape 1147"/>
          <p:cNvSpPr/>
          <p:nvPr/>
        </p:nvSpPr>
        <p:spPr>
          <a:xfrm>
            <a:off x="4491848" y="5401616"/>
            <a:ext cx="251791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Node</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Managers (NM)</a:t>
            </a:r>
          </a:p>
        </p:txBody>
      </p:sp>
      <p:cxnSp>
        <p:nvCxnSpPr>
          <p:cNvPr id="1148" name="Shape 1148"/>
          <p:cNvCxnSpPr/>
          <p:nvPr/>
        </p:nvCxnSpPr>
        <p:spPr>
          <a:xfrm flipH="1">
            <a:off x="7246178" y="3061690"/>
            <a:ext cx="6212300" cy="72567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149" name="Shape 1149"/>
          <p:cNvCxnSpPr/>
          <p:nvPr/>
        </p:nvCxnSpPr>
        <p:spPr>
          <a:xfrm>
            <a:off x="7262221" y="4213108"/>
            <a:ext cx="10017482" cy="0"/>
          </a:xfrm>
          <a:prstGeom prst="straightConnector1">
            <a:avLst/>
          </a:prstGeom>
          <a:noFill/>
          <a:ln cap="flat" cmpd="sng" w="114300">
            <a:solidFill>
              <a:srgbClr val="262626"/>
            </a:solidFill>
            <a:prstDash val="solid"/>
            <a:bevel/>
            <a:headEnd len="med" w="med" type="none"/>
            <a:tailEnd len="med" w="med" type="none"/>
          </a:ln>
          <a:effectLst>
            <a:outerShdw blurRad="76200" rotWithShape="0" dir="5400000" dist="38100">
              <a:srgbClr val="000000">
                <a:alpha val="37647"/>
              </a:srgbClr>
            </a:outerShdw>
          </a:effectLst>
        </p:spPr>
      </p:cxnSp>
      <p:cxnSp>
        <p:nvCxnSpPr>
          <p:cNvPr id="1150" name="Shape 1150"/>
          <p:cNvCxnSpPr/>
          <p:nvPr/>
        </p:nvCxnSpPr>
        <p:spPr>
          <a:xfrm>
            <a:off x="11436303" y="41681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151" name="Shape 1151"/>
          <p:cNvCxnSpPr/>
          <p:nvPr/>
        </p:nvCxnSpPr>
        <p:spPr>
          <a:xfrm>
            <a:off x="11436303" y="67373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grpSp>
        <p:nvGrpSpPr>
          <p:cNvPr id="1152" name="Shape 1152"/>
          <p:cNvGrpSpPr/>
          <p:nvPr/>
        </p:nvGrpSpPr>
        <p:grpSpPr>
          <a:xfrm>
            <a:off x="14595136" y="7557217"/>
            <a:ext cx="1445803" cy="1481585"/>
            <a:chOff x="0" y="0"/>
            <a:chExt cx="1445802" cy="1481584"/>
          </a:xfrm>
        </p:grpSpPr>
        <p:sp>
          <p:nvSpPr>
            <p:cNvPr id="1153" name="Shape 1153"/>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54" name="Shape 1154"/>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grpSp>
        <p:nvGrpSpPr>
          <p:cNvPr id="1155" name="Shape 1155"/>
          <p:cNvGrpSpPr/>
          <p:nvPr/>
        </p:nvGrpSpPr>
        <p:grpSpPr>
          <a:xfrm>
            <a:off x="16530344" y="7557217"/>
            <a:ext cx="1445803" cy="1481585"/>
            <a:chOff x="0" y="0"/>
            <a:chExt cx="1445802" cy="1481584"/>
          </a:xfrm>
        </p:grpSpPr>
        <p:sp>
          <p:nvSpPr>
            <p:cNvPr id="1156" name="Shape 1156"/>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57" name="Shape 1157"/>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cxnSp>
        <p:nvCxnSpPr>
          <p:cNvPr id="1158" name="Shape 1158"/>
          <p:cNvCxnSpPr/>
          <p:nvPr/>
        </p:nvCxnSpPr>
        <p:spPr>
          <a:xfrm>
            <a:off x="15309125" y="41681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159" name="Shape 1159"/>
          <p:cNvCxnSpPr/>
          <p:nvPr/>
        </p:nvCxnSpPr>
        <p:spPr>
          <a:xfrm>
            <a:off x="15309125" y="67373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160" name="Shape 1160"/>
          <p:cNvCxnSpPr/>
          <p:nvPr/>
        </p:nvCxnSpPr>
        <p:spPr>
          <a:xfrm>
            <a:off x="17222301" y="41681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161" name="Shape 1161"/>
          <p:cNvCxnSpPr/>
          <p:nvPr/>
        </p:nvCxnSpPr>
        <p:spPr>
          <a:xfrm>
            <a:off x="17222301" y="67373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pic>
        <p:nvPicPr>
          <p:cNvPr id="258" name="Shape 258"/>
          <p:cNvPicPr preferRelativeResize="0"/>
          <p:nvPr/>
        </p:nvPicPr>
        <p:blipFill rotWithShape="1">
          <a:blip r:embed="rId3">
            <a:alphaModFix/>
          </a:blip>
          <a:srcRect b="0" l="0" r="0" t="0"/>
          <a:stretch/>
        </p:blipFill>
        <p:spPr>
          <a:xfrm>
            <a:off x="3793305" y="341479"/>
            <a:ext cx="16052842" cy="12052964"/>
          </a:xfrm>
          <a:prstGeom prst="rect">
            <a:avLst/>
          </a:prstGeom>
          <a:noFill/>
          <a:ln>
            <a:noFill/>
          </a:ln>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5" name="Shape 1165"/>
        <p:cNvGrpSpPr/>
        <p:nvPr/>
      </p:nvGrpSpPr>
      <p:grpSpPr>
        <a:xfrm>
          <a:off x="0" y="0"/>
          <a:ext cx="0" cy="0"/>
          <a:chOff x="0" y="0"/>
          <a:chExt cx="0" cy="0"/>
        </a:xfrm>
      </p:grpSpPr>
      <p:sp>
        <p:nvSpPr>
          <p:cNvPr id="1166" name="Shape 1166"/>
          <p:cNvSpPr txBox="1"/>
          <p:nvPr>
            <p:ph type="title"/>
          </p:nvPr>
        </p:nvSpPr>
        <p:spPr>
          <a:xfrm>
            <a:off x="3974278" y="-263523"/>
            <a:ext cx="16459200" cy="2286000"/>
          </a:xfrm>
          <a:prstGeom prst="rect">
            <a:avLst/>
          </a:prstGeom>
          <a:noFill/>
          <a:ln>
            <a:noFill/>
          </a:ln>
        </p:spPr>
        <p:txBody>
          <a:bodyPr anchorCtr="0" anchor="ctr" bIns="91425" lIns="91425" rIns="91425" tIns="91425">
            <a:noAutofit/>
          </a:bodyPr>
          <a:lstStyle/>
          <a:p>
            <a:pPr indent="0" lvl="0" marL="0" marR="0" rtl="0" algn="ctr">
              <a:lnSpc>
                <a:spcPct val="107407"/>
              </a:lnSpc>
              <a:spcBef>
                <a:spcPts val="0"/>
              </a:spcBef>
              <a:spcAft>
                <a:spcPts val="0"/>
              </a:spcAft>
              <a:buClr>
                <a:srgbClr val="000000"/>
              </a:buClr>
              <a:buSzPct val="25000"/>
              <a:buFont typeface="Arial"/>
              <a:buNone/>
            </a:pPr>
            <a:r>
              <a:rPr b="0" i="0" lang="en-US" sz="8200" u="none" cap="none" strike="noStrike">
                <a:solidFill>
                  <a:srgbClr val="000000"/>
                </a:solidFill>
                <a:latin typeface="Arial"/>
                <a:ea typeface="Arial"/>
                <a:cs typeface="Arial"/>
                <a:sym typeface="Arial"/>
              </a:rPr>
              <a:t>Now You Have an H2O Cluster</a:t>
            </a:r>
          </a:p>
        </p:txBody>
      </p:sp>
      <p:sp>
        <p:nvSpPr>
          <p:cNvPr id="1167" name="Shape 1167"/>
          <p:cNvSpPr/>
          <p:nvPr/>
        </p:nvSpPr>
        <p:spPr>
          <a:xfrm>
            <a:off x="18342126"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68" name="Shape 1168"/>
          <p:cNvSpPr/>
          <p:nvPr/>
        </p:nvSpPr>
        <p:spPr>
          <a:xfrm>
            <a:off x="16211181" y="1684075"/>
            <a:ext cx="4027757" cy="589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Hadoop Gateway Node</a:t>
            </a:r>
          </a:p>
        </p:txBody>
      </p:sp>
      <p:sp>
        <p:nvSpPr>
          <p:cNvPr id="1169" name="Shape 1169"/>
          <p:cNvSpPr/>
          <p:nvPr/>
        </p:nvSpPr>
        <p:spPr>
          <a:xfrm>
            <a:off x="3370905" y="2850559"/>
            <a:ext cx="17642187" cy="9780479"/>
          </a:xfrm>
          <a:prstGeom prst="roundRect">
            <a:avLst>
              <a:gd fmla="val 16667" name="adj"/>
            </a:avLst>
          </a:prstGeom>
          <a:no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70" name="Shape 1170"/>
          <p:cNvGrpSpPr/>
          <p:nvPr/>
        </p:nvGrpSpPr>
        <p:grpSpPr>
          <a:xfrm>
            <a:off x="13554731" y="2178036"/>
            <a:ext cx="5598501" cy="1249682"/>
            <a:chOff x="0" y="0"/>
            <a:chExt cx="5598500" cy="1249680"/>
          </a:xfrm>
        </p:grpSpPr>
        <p:sp>
          <p:nvSpPr>
            <p:cNvPr id="1171" name="Shape 1171"/>
            <p:cNvSpPr/>
            <p:nvPr/>
          </p:nvSpPr>
          <p:spPr>
            <a:xfrm>
              <a:off x="0" y="151827"/>
              <a:ext cx="5598500" cy="946026"/>
            </a:xfrm>
            <a:prstGeom prst="roundRect">
              <a:avLst>
                <a:gd fmla="val 16667" name="adj"/>
              </a:avLst>
            </a:prstGeom>
            <a:solidFill>
              <a:srgbClr val="B3A2C7"/>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Calibri"/>
                <a:buNone/>
              </a:pPr>
              <a:r>
                <a:t/>
              </a:r>
              <a:endParaRPr b="0" i="0" sz="2800" u="none" cap="none" strike="noStrike">
                <a:solidFill>
                  <a:srgbClr val="000000"/>
                </a:solidFill>
                <a:latin typeface="Arial"/>
                <a:ea typeface="Arial"/>
                <a:cs typeface="Arial"/>
                <a:sym typeface="Arial"/>
              </a:endParaRPr>
            </a:p>
          </p:txBody>
        </p:sp>
        <p:sp>
          <p:nvSpPr>
            <p:cNvPr id="1172" name="Shape 1172"/>
            <p:cNvSpPr/>
            <p:nvPr/>
          </p:nvSpPr>
          <p:spPr>
            <a:xfrm>
              <a:off x="46180" y="0"/>
              <a:ext cx="5506138" cy="1249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jar h2odriver.jar …</a:t>
              </a:r>
            </a:p>
          </p:txBody>
        </p:sp>
      </p:grpSp>
      <p:sp>
        <p:nvSpPr>
          <p:cNvPr id="1173" name="Shape 1173"/>
          <p:cNvSpPr/>
          <p:nvPr/>
        </p:nvSpPr>
        <p:spPr>
          <a:xfrm>
            <a:off x="16409354"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74" name="Shape 1174"/>
          <p:cNvSpPr/>
          <p:nvPr/>
        </p:nvSpPr>
        <p:spPr>
          <a:xfrm>
            <a:off x="14459064"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75" name="Shape 1175"/>
          <p:cNvSpPr/>
          <p:nvPr/>
        </p:nvSpPr>
        <p:spPr>
          <a:xfrm>
            <a:off x="12530371"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76" name="Shape 1176"/>
          <p:cNvSpPr/>
          <p:nvPr/>
        </p:nvSpPr>
        <p:spPr>
          <a:xfrm>
            <a:off x="10604128"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77" name="Shape 1177"/>
          <p:cNvSpPr/>
          <p:nvPr/>
        </p:nvSpPr>
        <p:spPr>
          <a:xfrm>
            <a:off x="8671356"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78" name="Shape 1178"/>
          <p:cNvGrpSpPr/>
          <p:nvPr/>
        </p:nvGrpSpPr>
        <p:grpSpPr>
          <a:xfrm>
            <a:off x="9225327" y="10816182"/>
            <a:ext cx="9968350" cy="954300"/>
            <a:chOff x="0" y="0"/>
            <a:chExt cx="9968348" cy="954299"/>
          </a:xfrm>
        </p:grpSpPr>
        <p:sp>
          <p:nvSpPr>
            <p:cNvPr id="1179" name="Shape 1179"/>
            <p:cNvSpPr/>
            <p:nvPr/>
          </p:nvSpPr>
          <p:spPr>
            <a:xfrm>
              <a:off x="0" y="0"/>
              <a:ext cx="9968348" cy="954299"/>
            </a:xfrm>
            <a:custGeom>
              <a:pathLst>
                <a:path extrusionOk="0" h="120000" w="120000">
                  <a:moveTo>
                    <a:pt x="10925" y="39450"/>
                  </a:moveTo>
                  <a:lnTo>
                    <a:pt x="10925" y="39450"/>
                  </a:lnTo>
                  <a:cubicBezTo>
                    <a:pt x="9529" y="25509"/>
                    <a:pt x="16707" y="12670"/>
                    <a:pt x="26961" y="10773"/>
                  </a:cubicBezTo>
                  <a:cubicBezTo>
                    <a:pt x="31116" y="10001"/>
                    <a:pt x="35340" y="11150"/>
                    <a:pt x="38955" y="14034"/>
                  </a:cubicBezTo>
                  <a:lnTo>
                    <a:pt x="38955" y="14034"/>
                  </a:lnTo>
                  <a:cubicBezTo>
                    <a:pt x="42789" y="4206"/>
                    <a:pt x="51743" y="475"/>
                    <a:pt x="58962" y="5691"/>
                  </a:cubicBezTo>
                  <a:cubicBezTo>
                    <a:pt x="60221" y="6608"/>
                    <a:pt x="61382" y="7762"/>
                    <a:pt x="62399" y="9125"/>
                  </a:cubicBezTo>
                  <a:lnTo>
                    <a:pt x="62399" y="9125"/>
                  </a:lnTo>
                  <a:cubicBezTo>
                    <a:pt x="65388" y="980"/>
                    <a:pt x="72658" y="-2326"/>
                    <a:pt x="78641" y="1734"/>
                  </a:cubicBezTo>
                  <a:cubicBezTo>
                    <a:pt x="80296" y="2860"/>
                    <a:pt x="81745" y="4490"/>
                    <a:pt x="82866" y="6491"/>
                  </a:cubicBezTo>
                  <a:lnTo>
                    <a:pt x="82866" y="6491"/>
                  </a:lnTo>
                  <a:cubicBezTo>
                    <a:pt x="87676" y="-1212"/>
                    <a:pt x="96177" y="-2163"/>
                    <a:pt x="101855" y="4368"/>
                  </a:cubicBezTo>
                  <a:cubicBezTo>
                    <a:pt x="104240" y="7112"/>
                    <a:pt x="105849" y="10895"/>
                    <a:pt x="106401" y="15072"/>
                  </a:cubicBezTo>
                  <a:lnTo>
                    <a:pt x="106401" y="15072"/>
                  </a:lnTo>
                  <a:cubicBezTo>
                    <a:pt x="114287" y="17996"/>
                    <a:pt x="118936" y="29083"/>
                    <a:pt x="116792" y="39827"/>
                  </a:cubicBezTo>
                  <a:cubicBezTo>
                    <a:pt x="116609" y="40727"/>
                    <a:pt x="116384" y="41614"/>
                    <a:pt x="116114" y="42473"/>
                  </a:cubicBezTo>
                  <a:lnTo>
                    <a:pt x="116114" y="42473"/>
                  </a:lnTo>
                  <a:cubicBezTo>
                    <a:pt x="122436" y="53670"/>
                    <a:pt x="120890" y="69717"/>
                    <a:pt x="112654" y="78315"/>
                  </a:cubicBezTo>
                  <a:cubicBezTo>
                    <a:pt x="110097" y="80995"/>
                    <a:pt x="107068" y="82724"/>
                    <a:pt x="103867" y="83351"/>
                  </a:cubicBezTo>
                  <a:cubicBezTo>
                    <a:pt x="103867" y="95395"/>
                    <a:pt x="96682" y="105159"/>
                    <a:pt x="87820" y="105159"/>
                  </a:cubicBezTo>
                  <a:cubicBezTo>
                    <a:pt x="84814" y="105159"/>
                    <a:pt x="81871" y="104010"/>
                    <a:pt x="79319" y="101852"/>
                  </a:cubicBezTo>
                  <a:lnTo>
                    <a:pt x="79319" y="101852"/>
                  </a:lnTo>
                  <a:cubicBezTo>
                    <a:pt x="76325" y="115352"/>
                    <a:pt x="65865" y="122987"/>
                    <a:pt x="55968" y="118897"/>
                  </a:cubicBezTo>
                  <a:cubicBezTo>
                    <a:pt x="51818" y="117186"/>
                    <a:pt x="48232" y="113560"/>
                    <a:pt x="45824" y="108646"/>
                  </a:cubicBezTo>
                  <a:lnTo>
                    <a:pt x="45824" y="108646"/>
                  </a:lnTo>
                  <a:cubicBezTo>
                    <a:pt x="35685" y="116959"/>
                    <a:pt x="22529" y="112486"/>
                    <a:pt x="16431" y="98650"/>
                  </a:cubicBezTo>
                  <a:cubicBezTo>
                    <a:pt x="16357" y="98476"/>
                    <a:pt x="16282" y="98302"/>
                    <a:pt x="16207" y="98128"/>
                  </a:cubicBezTo>
                  <a:lnTo>
                    <a:pt x="16207" y="98128"/>
                  </a:lnTo>
                  <a:cubicBezTo>
                    <a:pt x="9575" y="99183"/>
                    <a:pt x="3563" y="92744"/>
                    <a:pt x="2787" y="83745"/>
                  </a:cubicBezTo>
                  <a:cubicBezTo>
                    <a:pt x="2367" y="78947"/>
                    <a:pt x="3534" y="74144"/>
                    <a:pt x="5965" y="70616"/>
                  </a:cubicBezTo>
                  <a:lnTo>
                    <a:pt x="5965" y="70616"/>
                  </a:lnTo>
                  <a:cubicBezTo>
                    <a:pt x="224" y="66016"/>
                    <a:pt x="-1706" y="55921"/>
                    <a:pt x="1655" y="48066"/>
                  </a:cubicBezTo>
                  <a:cubicBezTo>
                    <a:pt x="3597" y="43535"/>
                    <a:pt x="7000" y="40541"/>
                    <a:pt x="10822" y="40001"/>
                  </a:cubicBezTo>
                  <a:close/>
                </a:path>
              </a:pathLst>
            </a:cu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80" name="Shape 1180"/>
            <p:cNvSpPr/>
            <p:nvPr/>
          </p:nvSpPr>
          <p:spPr>
            <a:xfrm>
              <a:off x="506170" y="48525"/>
              <a:ext cx="9134334" cy="810233"/>
            </a:xfrm>
            <a:custGeom>
              <a:pathLst>
                <a:path extrusionOk="0" h="120000" w="120000">
                  <a:moveTo>
                    <a:pt x="7666" y="77833"/>
                  </a:moveTo>
                  <a:lnTo>
                    <a:pt x="7666" y="77833"/>
                  </a:lnTo>
                  <a:cubicBezTo>
                    <a:pt x="4994" y="78144"/>
                    <a:pt x="2316" y="77233"/>
                    <a:pt x="0" y="75233"/>
                  </a:cubicBezTo>
                  <a:moveTo>
                    <a:pt x="14433" y="106316"/>
                  </a:moveTo>
                  <a:lnTo>
                    <a:pt x="14433" y="106316"/>
                  </a:lnTo>
                  <a:cubicBezTo>
                    <a:pt x="13361" y="106944"/>
                    <a:pt x="12233" y="107361"/>
                    <a:pt x="11077" y="107561"/>
                  </a:cubicBezTo>
                  <a:moveTo>
                    <a:pt x="43344" y="120000"/>
                  </a:moveTo>
                  <a:lnTo>
                    <a:pt x="43344" y="120000"/>
                  </a:lnTo>
                  <a:cubicBezTo>
                    <a:pt x="42538" y="118216"/>
                    <a:pt x="41861" y="116311"/>
                    <a:pt x="41322" y="114316"/>
                  </a:cubicBezTo>
                  <a:moveTo>
                    <a:pt x="80733" y="105833"/>
                  </a:moveTo>
                  <a:lnTo>
                    <a:pt x="80733" y="105833"/>
                  </a:lnTo>
                  <a:cubicBezTo>
                    <a:pt x="80611" y="107944"/>
                    <a:pt x="80344" y="110033"/>
                    <a:pt x="79922" y="112066"/>
                  </a:cubicBezTo>
                  <a:moveTo>
                    <a:pt x="96783" y="67311"/>
                  </a:moveTo>
                  <a:lnTo>
                    <a:pt x="96783" y="67311"/>
                  </a:lnTo>
                  <a:cubicBezTo>
                    <a:pt x="102805" y="71611"/>
                    <a:pt x="106627" y="80577"/>
                    <a:pt x="106627" y="90405"/>
                  </a:cubicBezTo>
                  <a:moveTo>
                    <a:pt x="120000" y="42494"/>
                  </a:moveTo>
                  <a:lnTo>
                    <a:pt x="120000" y="42494"/>
                  </a:lnTo>
                  <a:cubicBezTo>
                    <a:pt x="119016" y="45866"/>
                    <a:pt x="117516" y="48855"/>
                    <a:pt x="115616" y="51233"/>
                  </a:cubicBezTo>
                  <a:moveTo>
                    <a:pt x="109483" y="10077"/>
                  </a:moveTo>
                  <a:lnTo>
                    <a:pt x="109483" y="10077"/>
                  </a:lnTo>
                  <a:cubicBezTo>
                    <a:pt x="109650" y="11438"/>
                    <a:pt x="109727" y="12816"/>
                    <a:pt x="109716" y="14200"/>
                  </a:cubicBezTo>
                  <a:moveTo>
                    <a:pt x="81488" y="5261"/>
                  </a:moveTo>
                  <a:lnTo>
                    <a:pt x="81488" y="5261"/>
                  </a:lnTo>
                  <a:cubicBezTo>
                    <a:pt x="82061" y="3361"/>
                    <a:pt x="82816" y="1588"/>
                    <a:pt x="83738" y="0"/>
                  </a:cubicBezTo>
                  <a:moveTo>
                    <a:pt x="60488" y="7772"/>
                  </a:moveTo>
                  <a:lnTo>
                    <a:pt x="60488" y="7772"/>
                  </a:lnTo>
                  <a:cubicBezTo>
                    <a:pt x="60722" y="6194"/>
                    <a:pt x="61088" y="4672"/>
                    <a:pt x="61577" y="3233"/>
                  </a:cubicBezTo>
                  <a:moveTo>
                    <a:pt x="35844" y="9311"/>
                  </a:moveTo>
                  <a:lnTo>
                    <a:pt x="35844" y="9311"/>
                  </a:lnTo>
                  <a:cubicBezTo>
                    <a:pt x="37272" y="10538"/>
                    <a:pt x="38594" y="12016"/>
                    <a:pt x="39777" y="13716"/>
                  </a:cubicBezTo>
                  <a:moveTo>
                    <a:pt x="5955" y="43916"/>
                  </a:moveTo>
                  <a:lnTo>
                    <a:pt x="5955" y="43916"/>
                  </a:lnTo>
                  <a:cubicBezTo>
                    <a:pt x="5644" y="42400"/>
                    <a:pt x="5411" y="40850"/>
                    <a:pt x="5266" y="39283"/>
                  </a:cubicBezTo>
                </a:path>
              </a:pathLst>
            </a:custGeom>
            <a:noFill/>
            <a:ln cap="flat" cmpd="sng" w="12700">
              <a:solidFill>
                <a:srgbClr val="4A7EBB"/>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81" name="Shape 1181"/>
            <p:cNvSpPr/>
            <p:nvPr/>
          </p:nvSpPr>
          <p:spPr>
            <a:xfrm>
              <a:off x="1380498" y="92936"/>
              <a:ext cx="6503108"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HDFS</a:t>
              </a:r>
            </a:p>
          </p:txBody>
        </p:sp>
      </p:grpSp>
      <p:sp>
        <p:nvSpPr>
          <p:cNvPr id="1182" name="Shape 1182"/>
          <p:cNvSpPr/>
          <p:nvPr/>
        </p:nvSpPr>
        <p:spPr>
          <a:xfrm>
            <a:off x="4810460" y="10782868"/>
            <a:ext cx="1989207"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HDFS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Data Nodes</a:t>
            </a:r>
          </a:p>
        </p:txBody>
      </p:sp>
      <p:sp>
        <p:nvSpPr>
          <p:cNvPr id="1183" name="Shape 1183"/>
          <p:cNvSpPr/>
          <p:nvPr/>
        </p:nvSpPr>
        <p:spPr>
          <a:xfrm>
            <a:off x="4410096" y="2111896"/>
            <a:ext cx="3324319" cy="716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Cluster</a:t>
            </a:r>
          </a:p>
        </p:txBody>
      </p:sp>
      <p:sp>
        <p:nvSpPr>
          <p:cNvPr id="1184" name="Shape 1184"/>
          <p:cNvSpPr/>
          <p:nvPr/>
        </p:nvSpPr>
        <p:spPr>
          <a:xfrm>
            <a:off x="10604128"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85" name="Shape 1185"/>
          <p:cNvSpPr/>
          <p:nvPr/>
        </p:nvSpPr>
        <p:spPr>
          <a:xfrm>
            <a:off x="1445906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86" name="Shape 1186"/>
          <p:cNvSpPr/>
          <p:nvPr/>
        </p:nvSpPr>
        <p:spPr>
          <a:xfrm>
            <a:off x="1640935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87" name="Shape 1187"/>
          <p:cNvGrpSpPr/>
          <p:nvPr/>
        </p:nvGrpSpPr>
        <p:grpSpPr>
          <a:xfrm>
            <a:off x="10730677" y="7658817"/>
            <a:ext cx="1445803" cy="1481585"/>
            <a:chOff x="0" y="0"/>
            <a:chExt cx="1445802" cy="1481584"/>
          </a:xfrm>
        </p:grpSpPr>
        <p:sp>
          <p:nvSpPr>
            <p:cNvPr id="1188" name="Shape 1188"/>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89" name="Shape 1189"/>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sp>
        <p:nvSpPr>
          <p:cNvPr id="1190" name="Shape 1190"/>
          <p:cNvSpPr/>
          <p:nvPr/>
        </p:nvSpPr>
        <p:spPr>
          <a:xfrm>
            <a:off x="4244564" y="7891260"/>
            <a:ext cx="306989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H2O Mappers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Containers)</a:t>
            </a:r>
          </a:p>
        </p:txBody>
      </p:sp>
      <p:sp>
        <p:nvSpPr>
          <p:cNvPr id="1191" name="Shape 1191"/>
          <p:cNvSpPr/>
          <p:nvPr/>
        </p:nvSpPr>
        <p:spPr>
          <a:xfrm>
            <a:off x="17613434" y="4148805"/>
            <a:ext cx="2999297"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YARN Worker Nodes</a:t>
            </a:r>
          </a:p>
        </p:txBody>
      </p:sp>
      <p:grpSp>
        <p:nvGrpSpPr>
          <p:cNvPr id="1192" name="Shape 1192"/>
          <p:cNvGrpSpPr/>
          <p:nvPr/>
        </p:nvGrpSpPr>
        <p:grpSpPr>
          <a:xfrm>
            <a:off x="10730677" y="5256087"/>
            <a:ext cx="1445803" cy="1481585"/>
            <a:chOff x="0" y="0"/>
            <a:chExt cx="1445802" cy="1481584"/>
          </a:xfrm>
        </p:grpSpPr>
        <p:sp>
          <p:nvSpPr>
            <p:cNvPr id="1193" name="Shape 1193"/>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94" name="Shape 1194"/>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95" name="Shape 1195"/>
          <p:cNvGrpSpPr/>
          <p:nvPr/>
        </p:nvGrpSpPr>
        <p:grpSpPr>
          <a:xfrm>
            <a:off x="14583011" y="5256087"/>
            <a:ext cx="1445803" cy="1481585"/>
            <a:chOff x="0" y="0"/>
            <a:chExt cx="1445802" cy="1481584"/>
          </a:xfrm>
        </p:grpSpPr>
        <p:sp>
          <p:nvSpPr>
            <p:cNvPr id="1196" name="Shape 1196"/>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97" name="Shape 1197"/>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98" name="Shape 1198"/>
          <p:cNvGrpSpPr/>
          <p:nvPr/>
        </p:nvGrpSpPr>
        <p:grpSpPr>
          <a:xfrm>
            <a:off x="16530344" y="5256087"/>
            <a:ext cx="1445803" cy="1481585"/>
            <a:chOff x="0" y="0"/>
            <a:chExt cx="1445802" cy="1481584"/>
          </a:xfrm>
        </p:grpSpPr>
        <p:sp>
          <p:nvSpPr>
            <p:cNvPr id="1199" name="Shape 1199"/>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00" name="Shape 1200"/>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sp>
        <p:nvSpPr>
          <p:cNvPr id="1201" name="Shape 1201"/>
          <p:cNvSpPr/>
          <p:nvPr/>
        </p:nvSpPr>
        <p:spPr>
          <a:xfrm>
            <a:off x="4491848" y="5503216"/>
            <a:ext cx="251791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Node</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Managers (NM)</a:t>
            </a:r>
          </a:p>
        </p:txBody>
      </p:sp>
      <p:cxnSp>
        <p:nvCxnSpPr>
          <p:cNvPr id="1202" name="Shape 1202"/>
          <p:cNvCxnSpPr/>
          <p:nvPr/>
        </p:nvCxnSpPr>
        <p:spPr>
          <a:xfrm>
            <a:off x="11436303"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grpSp>
        <p:nvGrpSpPr>
          <p:cNvPr id="1203" name="Shape 1203"/>
          <p:cNvGrpSpPr/>
          <p:nvPr/>
        </p:nvGrpSpPr>
        <p:grpSpPr>
          <a:xfrm>
            <a:off x="14595136" y="7658817"/>
            <a:ext cx="1445803" cy="1481585"/>
            <a:chOff x="0" y="0"/>
            <a:chExt cx="1445802" cy="1481584"/>
          </a:xfrm>
        </p:grpSpPr>
        <p:sp>
          <p:nvSpPr>
            <p:cNvPr id="1204" name="Shape 1204"/>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05" name="Shape 1205"/>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grpSp>
        <p:nvGrpSpPr>
          <p:cNvPr id="1206" name="Shape 1206"/>
          <p:cNvGrpSpPr/>
          <p:nvPr/>
        </p:nvGrpSpPr>
        <p:grpSpPr>
          <a:xfrm>
            <a:off x="16530344" y="7658817"/>
            <a:ext cx="1445803" cy="1481585"/>
            <a:chOff x="0" y="0"/>
            <a:chExt cx="1445802" cy="1481584"/>
          </a:xfrm>
        </p:grpSpPr>
        <p:sp>
          <p:nvSpPr>
            <p:cNvPr id="1207" name="Shape 1207"/>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08" name="Shape 1208"/>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cxnSp>
        <p:nvCxnSpPr>
          <p:cNvPr id="1209" name="Shape 1209"/>
          <p:cNvCxnSpPr/>
          <p:nvPr/>
        </p:nvCxnSpPr>
        <p:spPr>
          <a:xfrm>
            <a:off x="15309125"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10" name="Shape 1210"/>
          <p:cNvCxnSpPr/>
          <p:nvPr/>
        </p:nvCxnSpPr>
        <p:spPr>
          <a:xfrm>
            <a:off x="17222301"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sp>
        <p:nvSpPr>
          <p:cNvPr id="1211" name="Shape 1211"/>
          <p:cNvSpPr/>
          <p:nvPr/>
        </p:nvSpPr>
        <p:spPr>
          <a:xfrm>
            <a:off x="10347110" y="7077807"/>
            <a:ext cx="8094713" cy="2605580"/>
          </a:xfrm>
          <a:custGeom>
            <a:pathLst>
              <a:path extrusionOk="0" h="120000" w="120000">
                <a:moveTo>
                  <a:pt x="21622" y="113376"/>
                </a:moveTo>
                <a:cubicBezTo>
                  <a:pt x="24361" y="111194"/>
                  <a:pt x="26988" y="105389"/>
                  <a:pt x="28863" y="99617"/>
                </a:cubicBezTo>
                <a:cubicBezTo>
                  <a:pt x="30743" y="93840"/>
                  <a:pt x="31295" y="83834"/>
                  <a:pt x="32902" y="78730"/>
                </a:cubicBezTo>
                <a:cubicBezTo>
                  <a:pt x="34508" y="73620"/>
                  <a:pt x="36037" y="71068"/>
                  <a:pt x="38503" y="68982"/>
                </a:cubicBezTo>
                <a:cubicBezTo>
                  <a:pt x="40968" y="66890"/>
                  <a:pt x="45041" y="66312"/>
                  <a:pt x="47690" y="66194"/>
                </a:cubicBezTo>
                <a:cubicBezTo>
                  <a:pt x="50346" y="66077"/>
                  <a:pt x="52505" y="66194"/>
                  <a:pt x="54418" y="68286"/>
                </a:cubicBezTo>
                <a:cubicBezTo>
                  <a:pt x="56326" y="70373"/>
                  <a:pt x="57749" y="73390"/>
                  <a:pt x="59166" y="78730"/>
                </a:cubicBezTo>
                <a:cubicBezTo>
                  <a:pt x="60588" y="84064"/>
                  <a:pt x="61297" y="94625"/>
                  <a:pt x="62931" y="100313"/>
                </a:cubicBezTo>
                <a:cubicBezTo>
                  <a:pt x="64571" y="106000"/>
                  <a:pt x="66708" y="110179"/>
                  <a:pt x="68984" y="112843"/>
                </a:cubicBezTo>
                <a:cubicBezTo>
                  <a:pt x="71260" y="115512"/>
                  <a:pt x="73463" y="115978"/>
                  <a:pt x="76604" y="116326"/>
                </a:cubicBezTo>
                <a:cubicBezTo>
                  <a:pt x="79739" y="116673"/>
                  <a:pt x="84598" y="118648"/>
                  <a:pt x="89156" y="119113"/>
                </a:cubicBezTo>
                <a:cubicBezTo>
                  <a:pt x="93713" y="119573"/>
                  <a:pt x="99616" y="120852"/>
                  <a:pt x="103944" y="119113"/>
                </a:cubicBezTo>
                <a:cubicBezTo>
                  <a:pt x="108279" y="117369"/>
                  <a:pt x="112502" y="116208"/>
                  <a:pt x="115152" y="108670"/>
                </a:cubicBezTo>
                <a:cubicBezTo>
                  <a:pt x="117807" y="101126"/>
                  <a:pt x="119375" y="87429"/>
                  <a:pt x="119860" y="73856"/>
                </a:cubicBezTo>
                <a:cubicBezTo>
                  <a:pt x="120345" y="60277"/>
                  <a:pt x="119486" y="37881"/>
                  <a:pt x="118069" y="27202"/>
                </a:cubicBezTo>
                <a:cubicBezTo>
                  <a:pt x="116647" y="16529"/>
                  <a:pt x="113958" y="13859"/>
                  <a:pt x="111342" y="9798"/>
                </a:cubicBezTo>
                <a:cubicBezTo>
                  <a:pt x="108731" y="5737"/>
                  <a:pt x="106115" y="4458"/>
                  <a:pt x="102377" y="2838"/>
                </a:cubicBezTo>
                <a:cubicBezTo>
                  <a:pt x="98645" y="1211"/>
                  <a:pt x="93898" y="-297"/>
                  <a:pt x="88933" y="50"/>
                </a:cubicBezTo>
                <a:cubicBezTo>
                  <a:pt x="83962" y="398"/>
                  <a:pt x="76158" y="3068"/>
                  <a:pt x="72571" y="4924"/>
                </a:cubicBezTo>
                <a:cubicBezTo>
                  <a:pt x="68984" y="6781"/>
                  <a:pt x="68984" y="8637"/>
                  <a:pt x="67416" y="11189"/>
                </a:cubicBezTo>
                <a:cubicBezTo>
                  <a:pt x="65849" y="13741"/>
                  <a:pt x="64872" y="15833"/>
                  <a:pt x="63154" y="20242"/>
                </a:cubicBezTo>
                <a:cubicBezTo>
                  <a:pt x="61436" y="24650"/>
                  <a:pt x="58859" y="33473"/>
                  <a:pt x="57107" y="37651"/>
                </a:cubicBezTo>
                <a:cubicBezTo>
                  <a:pt x="55350" y="41824"/>
                  <a:pt x="54256" y="43681"/>
                  <a:pt x="52622" y="45307"/>
                </a:cubicBezTo>
                <a:cubicBezTo>
                  <a:pt x="50987" y="46934"/>
                  <a:pt x="48522" y="46816"/>
                  <a:pt x="47289" y="47394"/>
                </a:cubicBezTo>
                <a:cubicBezTo>
                  <a:pt x="46056" y="47977"/>
                  <a:pt x="44265" y="47512"/>
                  <a:pt x="42313" y="47394"/>
                </a:cubicBezTo>
                <a:cubicBezTo>
                  <a:pt x="40360" y="47282"/>
                  <a:pt x="37309" y="48207"/>
                  <a:pt x="35591" y="46698"/>
                </a:cubicBezTo>
                <a:cubicBezTo>
                  <a:pt x="33872" y="45189"/>
                  <a:pt x="33275" y="42290"/>
                  <a:pt x="32004" y="38347"/>
                </a:cubicBezTo>
                <a:cubicBezTo>
                  <a:pt x="30732" y="34398"/>
                  <a:pt x="29203" y="27090"/>
                  <a:pt x="27970" y="23029"/>
                </a:cubicBezTo>
                <a:cubicBezTo>
                  <a:pt x="26737" y="18963"/>
                  <a:pt x="26486" y="16142"/>
                  <a:pt x="24606" y="13977"/>
                </a:cubicBezTo>
                <a:cubicBezTo>
                  <a:pt x="22726" y="11806"/>
                  <a:pt x="19430" y="10370"/>
                  <a:pt x="16702" y="10022"/>
                </a:cubicBezTo>
                <a:cubicBezTo>
                  <a:pt x="13974" y="9675"/>
                  <a:pt x="10554" y="9490"/>
                  <a:pt x="8245" y="11885"/>
                </a:cubicBezTo>
                <a:cubicBezTo>
                  <a:pt x="5941" y="14285"/>
                  <a:pt x="4239" y="18037"/>
                  <a:pt x="2867" y="24420"/>
                </a:cubicBezTo>
                <a:cubicBezTo>
                  <a:pt x="1495" y="30803"/>
                  <a:pt x="223" y="40663"/>
                  <a:pt x="0" y="50181"/>
                </a:cubicBezTo>
                <a:cubicBezTo>
                  <a:pt x="262" y="54825"/>
                  <a:pt x="-150" y="70951"/>
                  <a:pt x="1076" y="80121"/>
                </a:cubicBezTo>
                <a:cubicBezTo>
                  <a:pt x="2298" y="89286"/>
                  <a:pt x="5645" y="100918"/>
                  <a:pt x="7352" y="105187"/>
                </a:cubicBezTo>
                <a:cubicBezTo>
                  <a:pt x="9053" y="109455"/>
                  <a:pt x="10733" y="111547"/>
                  <a:pt x="12417" y="112708"/>
                </a:cubicBezTo>
                <a:cubicBezTo>
                  <a:pt x="14096" y="113869"/>
                  <a:pt x="18877" y="115557"/>
                  <a:pt x="21622" y="113376"/>
                </a:cubicBezTo>
                <a:close/>
              </a:path>
            </a:pathLst>
          </a:custGeom>
          <a:noFill/>
          <a:ln cap="flat" cmpd="sng" w="2540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12" name="Shape 1212"/>
          <p:cNvGrpSpPr/>
          <p:nvPr/>
        </p:nvGrpSpPr>
        <p:grpSpPr>
          <a:xfrm>
            <a:off x="4107720" y="3407171"/>
            <a:ext cx="3050838" cy="1434242"/>
            <a:chOff x="0" y="0"/>
            <a:chExt cx="3050837" cy="1434240"/>
          </a:xfrm>
        </p:grpSpPr>
        <p:sp>
          <p:nvSpPr>
            <p:cNvPr id="1213" name="Shape 1213"/>
            <p:cNvSpPr/>
            <p:nvPr/>
          </p:nvSpPr>
          <p:spPr>
            <a:xfrm>
              <a:off x="0" y="0"/>
              <a:ext cx="3050837" cy="1434240"/>
            </a:xfrm>
            <a:prstGeom prst="ellipse">
              <a:avLst/>
            </a:prstGeom>
            <a:solidFill>
              <a:srgbClr val="FFFF0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Font typeface="Calibri"/>
                <a:buNone/>
              </a:pPr>
              <a:r>
                <a:t/>
              </a:r>
              <a:endParaRPr b="0" i="0" sz="2800" u="none" cap="none" strike="noStrike">
                <a:solidFill>
                  <a:srgbClr val="000000"/>
                </a:solidFill>
                <a:latin typeface="Arial"/>
                <a:ea typeface="Arial"/>
                <a:cs typeface="Arial"/>
                <a:sym typeface="Arial"/>
              </a:endParaRPr>
            </a:p>
          </p:txBody>
        </p:sp>
        <p:sp>
          <p:nvSpPr>
            <p:cNvPr id="1214" name="Shape 1214"/>
            <p:cNvSpPr/>
            <p:nvPr/>
          </p:nvSpPr>
          <p:spPr>
            <a:xfrm>
              <a:off x="446783" y="358979"/>
              <a:ext cx="2157266"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3600" u="none" cap="none" strike="noStrike">
                  <a:solidFill>
                    <a:srgbClr val="404040"/>
                  </a:solidFill>
                  <a:latin typeface="Calibri"/>
                  <a:ea typeface="Calibri"/>
                  <a:cs typeface="Calibri"/>
                  <a:sym typeface="Calibri"/>
                </a:rPr>
                <a:t>YARN RM</a:t>
              </a:r>
            </a:p>
          </p:txBody>
        </p:sp>
      </p:grpSp>
      <p:cxnSp>
        <p:nvCxnSpPr>
          <p:cNvPr id="1215" name="Shape 1215"/>
          <p:cNvCxnSpPr/>
          <p:nvPr/>
        </p:nvCxnSpPr>
        <p:spPr>
          <a:xfrm flipH="1">
            <a:off x="7246178" y="3163290"/>
            <a:ext cx="6212300" cy="72567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16" name="Shape 1216"/>
          <p:cNvCxnSpPr/>
          <p:nvPr/>
        </p:nvCxnSpPr>
        <p:spPr>
          <a:xfrm>
            <a:off x="7262221" y="4314708"/>
            <a:ext cx="10017482" cy="0"/>
          </a:xfrm>
          <a:prstGeom prst="straightConnector1">
            <a:avLst/>
          </a:prstGeom>
          <a:noFill/>
          <a:ln cap="flat" cmpd="sng" w="114300">
            <a:solidFill>
              <a:srgbClr val="262626"/>
            </a:solidFill>
            <a:prstDash val="solid"/>
            <a:bevel/>
            <a:headEnd len="med" w="med" type="none"/>
            <a:tailEnd len="med" w="med" type="none"/>
          </a:ln>
          <a:effectLst>
            <a:outerShdw blurRad="76200" rotWithShape="0" dir="5400000" dist="38100">
              <a:srgbClr val="000000">
                <a:alpha val="37647"/>
              </a:srgbClr>
            </a:outerShdw>
          </a:effectLst>
        </p:spPr>
      </p:cxnSp>
      <p:cxnSp>
        <p:nvCxnSpPr>
          <p:cNvPr id="1217" name="Shape 1217"/>
          <p:cNvCxnSpPr/>
          <p:nvPr/>
        </p:nvCxnSpPr>
        <p:spPr>
          <a:xfrm>
            <a:off x="11436303"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18" name="Shape 1218"/>
          <p:cNvCxnSpPr/>
          <p:nvPr/>
        </p:nvCxnSpPr>
        <p:spPr>
          <a:xfrm>
            <a:off x="15309125"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19" name="Shape 1219"/>
          <p:cNvCxnSpPr/>
          <p:nvPr/>
        </p:nvCxnSpPr>
        <p:spPr>
          <a:xfrm>
            <a:off x="17222301"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3" name="Shape 1223"/>
        <p:cNvGrpSpPr/>
        <p:nvPr/>
      </p:nvGrpSpPr>
      <p:grpSpPr>
        <a:xfrm>
          <a:off x="0" y="0"/>
          <a:ext cx="0" cy="0"/>
          <a:chOff x="0" y="0"/>
          <a:chExt cx="0" cy="0"/>
        </a:xfrm>
      </p:grpSpPr>
      <p:sp>
        <p:nvSpPr>
          <p:cNvPr id="1224" name="Shape 1224"/>
          <p:cNvSpPr txBox="1"/>
          <p:nvPr>
            <p:ph type="title"/>
          </p:nvPr>
        </p:nvSpPr>
        <p:spPr>
          <a:xfrm>
            <a:off x="3974278" y="-263523"/>
            <a:ext cx="16459200" cy="2286000"/>
          </a:xfrm>
          <a:prstGeom prst="rect">
            <a:avLst/>
          </a:prstGeom>
          <a:noFill/>
          <a:ln>
            <a:noFill/>
          </a:ln>
        </p:spPr>
        <p:txBody>
          <a:bodyPr anchorCtr="0" anchor="ctr" bIns="91425" lIns="91425" rIns="91425" tIns="91425">
            <a:noAutofit/>
          </a:bodyPr>
          <a:lstStyle/>
          <a:p>
            <a:pPr indent="0" lvl="0" marL="0" marR="0" rtl="0" algn="ctr">
              <a:lnSpc>
                <a:spcPct val="107407"/>
              </a:lnSpc>
              <a:spcBef>
                <a:spcPts val="0"/>
              </a:spcBef>
              <a:spcAft>
                <a:spcPts val="0"/>
              </a:spcAft>
              <a:buClr>
                <a:srgbClr val="000000"/>
              </a:buClr>
              <a:buSzPct val="25000"/>
              <a:buFont typeface="Arial"/>
              <a:buNone/>
            </a:pPr>
            <a:r>
              <a:rPr b="0" i="0" lang="en-US" sz="8200" u="none" cap="none" strike="noStrike">
                <a:solidFill>
                  <a:srgbClr val="000000"/>
                </a:solidFill>
                <a:latin typeface="Arial"/>
                <a:ea typeface="Arial"/>
                <a:cs typeface="Arial"/>
                <a:sym typeface="Arial"/>
              </a:rPr>
              <a:t>Read Data from HDFS </a:t>
            </a:r>
            <a:r>
              <a:rPr b="0" i="1" lang="en-US" sz="8200" u="none" cap="none" strike="noStrike">
                <a:solidFill>
                  <a:srgbClr val="FF0000"/>
                </a:solidFill>
                <a:latin typeface="Carme"/>
                <a:ea typeface="Carme"/>
                <a:cs typeface="Carme"/>
                <a:sym typeface="Carme"/>
              </a:rPr>
              <a:t>Once</a:t>
            </a:r>
          </a:p>
        </p:txBody>
      </p:sp>
      <p:sp>
        <p:nvSpPr>
          <p:cNvPr id="1225" name="Shape 1225"/>
          <p:cNvSpPr/>
          <p:nvPr/>
        </p:nvSpPr>
        <p:spPr>
          <a:xfrm>
            <a:off x="18342126"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26" name="Shape 1226"/>
          <p:cNvSpPr/>
          <p:nvPr/>
        </p:nvSpPr>
        <p:spPr>
          <a:xfrm>
            <a:off x="16211181" y="1684075"/>
            <a:ext cx="4027757" cy="589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Hadoop Gateway Node</a:t>
            </a:r>
          </a:p>
        </p:txBody>
      </p:sp>
      <p:sp>
        <p:nvSpPr>
          <p:cNvPr id="1227" name="Shape 1227"/>
          <p:cNvSpPr/>
          <p:nvPr/>
        </p:nvSpPr>
        <p:spPr>
          <a:xfrm>
            <a:off x="3370905" y="2850559"/>
            <a:ext cx="17642187" cy="9780479"/>
          </a:xfrm>
          <a:prstGeom prst="roundRect">
            <a:avLst>
              <a:gd fmla="val 16667" name="adj"/>
            </a:avLst>
          </a:prstGeom>
          <a:no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28" name="Shape 1228"/>
          <p:cNvGrpSpPr/>
          <p:nvPr/>
        </p:nvGrpSpPr>
        <p:grpSpPr>
          <a:xfrm>
            <a:off x="13554731" y="2178036"/>
            <a:ext cx="5598501" cy="1249682"/>
            <a:chOff x="0" y="0"/>
            <a:chExt cx="5598500" cy="1249680"/>
          </a:xfrm>
        </p:grpSpPr>
        <p:sp>
          <p:nvSpPr>
            <p:cNvPr id="1229" name="Shape 1229"/>
            <p:cNvSpPr/>
            <p:nvPr/>
          </p:nvSpPr>
          <p:spPr>
            <a:xfrm>
              <a:off x="0" y="151827"/>
              <a:ext cx="5598500" cy="946026"/>
            </a:xfrm>
            <a:prstGeom prst="roundRect">
              <a:avLst>
                <a:gd fmla="val 16667" name="adj"/>
              </a:avLst>
            </a:prstGeom>
            <a:solidFill>
              <a:srgbClr val="B3A2C7"/>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Calibri"/>
                <a:buNone/>
              </a:pPr>
              <a:r>
                <a:t/>
              </a:r>
              <a:endParaRPr b="0" i="0" sz="2800" u="none" cap="none" strike="noStrike">
                <a:solidFill>
                  <a:srgbClr val="000000"/>
                </a:solidFill>
                <a:latin typeface="Arial"/>
                <a:ea typeface="Arial"/>
                <a:cs typeface="Arial"/>
                <a:sym typeface="Arial"/>
              </a:endParaRPr>
            </a:p>
          </p:txBody>
        </p:sp>
        <p:sp>
          <p:nvSpPr>
            <p:cNvPr id="1230" name="Shape 1230"/>
            <p:cNvSpPr/>
            <p:nvPr/>
          </p:nvSpPr>
          <p:spPr>
            <a:xfrm>
              <a:off x="46180" y="0"/>
              <a:ext cx="5506138" cy="1249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jar h2odriver.jar …</a:t>
              </a:r>
            </a:p>
          </p:txBody>
        </p:sp>
      </p:grpSp>
      <p:sp>
        <p:nvSpPr>
          <p:cNvPr id="1231" name="Shape 1231"/>
          <p:cNvSpPr/>
          <p:nvPr/>
        </p:nvSpPr>
        <p:spPr>
          <a:xfrm>
            <a:off x="16409354"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2" name="Shape 1232"/>
          <p:cNvSpPr/>
          <p:nvPr/>
        </p:nvSpPr>
        <p:spPr>
          <a:xfrm>
            <a:off x="14459064"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3" name="Shape 1233"/>
          <p:cNvSpPr/>
          <p:nvPr/>
        </p:nvSpPr>
        <p:spPr>
          <a:xfrm>
            <a:off x="12530371"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4" name="Shape 1234"/>
          <p:cNvSpPr/>
          <p:nvPr/>
        </p:nvSpPr>
        <p:spPr>
          <a:xfrm>
            <a:off x="10604128"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5" name="Shape 1235"/>
          <p:cNvSpPr/>
          <p:nvPr/>
        </p:nvSpPr>
        <p:spPr>
          <a:xfrm>
            <a:off x="8671356"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36" name="Shape 1236"/>
          <p:cNvGrpSpPr/>
          <p:nvPr/>
        </p:nvGrpSpPr>
        <p:grpSpPr>
          <a:xfrm>
            <a:off x="9225327" y="10816182"/>
            <a:ext cx="9968350" cy="954300"/>
            <a:chOff x="0" y="0"/>
            <a:chExt cx="9968348" cy="954299"/>
          </a:xfrm>
        </p:grpSpPr>
        <p:sp>
          <p:nvSpPr>
            <p:cNvPr id="1237" name="Shape 1237"/>
            <p:cNvSpPr/>
            <p:nvPr/>
          </p:nvSpPr>
          <p:spPr>
            <a:xfrm>
              <a:off x="0" y="0"/>
              <a:ext cx="9968348" cy="954299"/>
            </a:xfrm>
            <a:custGeom>
              <a:pathLst>
                <a:path extrusionOk="0" h="120000" w="120000">
                  <a:moveTo>
                    <a:pt x="10925" y="39450"/>
                  </a:moveTo>
                  <a:lnTo>
                    <a:pt x="10925" y="39450"/>
                  </a:lnTo>
                  <a:cubicBezTo>
                    <a:pt x="9529" y="25509"/>
                    <a:pt x="16707" y="12670"/>
                    <a:pt x="26961" y="10773"/>
                  </a:cubicBezTo>
                  <a:cubicBezTo>
                    <a:pt x="31116" y="10001"/>
                    <a:pt x="35340" y="11150"/>
                    <a:pt x="38955" y="14034"/>
                  </a:cubicBezTo>
                  <a:lnTo>
                    <a:pt x="38955" y="14034"/>
                  </a:lnTo>
                  <a:cubicBezTo>
                    <a:pt x="42789" y="4206"/>
                    <a:pt x="51743" y="475"/>
                    <a:pt x="58962" y="5691"/>
                  </a:cubicBezTo>
                  <a:cubicBezTo>
                    <a:pt x="60221" y="6608"/>
                    <a:pt x="61382" y="7762"/>
                    <a:pt x="62399" y="9125"/>
                  </a:cubicBezTo>
                  <a:lnTo>
                    <a:pt x="62399" y="9125"/>
                  </a:lnTo>
                  <a:cubicBezTo>
                    <a:pt x="65388" y="980"/>
                    <a:pt x="72658" y="-2326"/>
                    <a:pt x="78641" y="1734"/>
                  </a:cubicBezTo>
                  <a:cubicBezTo>
                    <a:pt x="80296" y="2860"/>
                    <a:pt x="81745" y="4490"/>
                    <a:pt x="82866" y="6491"/>
                  </a:cubicBezTo>
                  <a:lnTo>
                    <a:pt x="82866" y="6491"/>
                  </a:lnTo>
                  <a:cubicBezTo>
                    <a:pt x="87676" y="-1212"/>
                    <a:pt x="96177" y="-2163"/>
                    <a:pt x="101855" y="4368"/>
                  </a:cubicBezTo>
                  <a:cubicBezTo>
                    <a:pt x="104240" y="7112"/>
                    <a:pt x="105849" y="10895"/>
                    <a:pt x="106401" y="15072"/>
                  </a:cubicBezTo>
                  <a:lnTo>
                    <a:pt x="106401" y="15072"/>
                  </a:lnTo>
                  <a:cubicBezTo>
                    <a:pt x="114287" y="17996"/>
                    <a:pt x="118936" y="29083"/>
                    <a:pt x="116792" y="39827"/>
                  </a:cubicBezTo>
                  <a:cubicBezTo>
                    <a:pt x="116609" y="40727"/>
                    <a:pt x="116384" y="41614"/>
                    <a:pt x="116114" y="42473"/>
                  </a:cubicBezTo>
                  <a:lnTo>
                    <a:pt x="116114" y="42473"/>
                  </a:lnTo>
                  <a:cubicBezTo>
                    <a:pt x="122436" y="53670"/>
                    <a:pt x="120890" y="69717"/>
                    <a:pt x="112654" y="78315"/>
                  </a:cubicBezTo>
                  <a:cubicBezTo>
                    <a:pt x="110097" y="80995"/>
                    <a:pt x="107068" y="82724"/>
                    <a:pt x="103867" y="83351"/>
                  </a:cubicBezTo>
                  <a:cubicBezTo>
                    <a:pt x="103867" y="95395"/>
                    <a:pt x="96682" y="105159"/>
                    <a:pt x="87820" y="105159"/>
                  </a:cubicBezTo>
                  <a:cubicBezTo>
                    <a:pt x="84814" y="105159"/>
                    <a:pt x="81871" y="104010"/>
                    <a:pt x="79319" y="101852"/>
                  </a:cubicBezTo>
                  <a:lnTo>
                    <a:pt x="79319" y="101852"/>
                  </a:lnTo>
                  <a:cubicBezTo>
                    <a:pt x="76325" y="115352"/>
                    <a:pt x="65865" y="122987"/>
                    <a:pt x="55968" y="118897"/>
                  </a:cubicBezTo>
                  <a:cubicBezTo>
                    <a:pt x="51818" y="117186"/>
                    <a:pt x="48232" y="113560"/>
                    <a:pt x="45824" y="108646"/>
                  </a:cubicBezTo>
                  <a:lnTo>
                    <a:pt x="45824" y="108646"/>
                  </a:lnTo>
                  <a:cubicBezTo>
                    <a:pt x="35685" y="116959"/>
                    <a:pt x="22529" y="112486"/>
                    <a:pt x="16431" y="98650"/>
                  </a:cubicBezTo>
                  <a:cubicBezTo>
                    <a:pt x="16357" y="98476"/>
                    <a:pt x="16282" y="98302"/>
                    <a:pt x="16207" y="98128"/>
                  </a:cubicBezTo>
                  <a:lnTo>
                    <a:pt x="16207" y="98128"/>
                  </a:lnTo>
                  <a:cubicBezTo>
                    <a:pt x="9575" y="99183"/>
                    <a:pt x="3563" y="92744"/>
                    <a:pt x="2787" y="83745"/>
                  </a:cubicBezTo>
                  <a:cubicBezTo>
                    <a:pt x="2367" y="78947"/>
                    <a:pt x="3534" y="74144"/>
                    <a:pt x="5965" y="70616"/>
                  </a:cubicBezTo>
                  <a:lnTo>
                    <a:pt x="5965" y="70616"/>
                  </a:lnTo>
                  <a:cubicBezTo>
                    <a:pt x="224" y="66016"/>
                    <a:pt x="-1706" y="55921"/>
                    <a:pt x="1655" y="48066"/>
                  </a:cubicBezTo>
                  <a:cubicBezTo>
                    <a:pt x="3597" y="43535"/>
                    <a:pt x="7000" y="40541"/>
                    <a:pt x="10822" y="40001"/>
                  </a:cubicBezTo>
                  <a:close/>
                </a:path>
              </a:pathLst>
            </a:cu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8" name="Shape 1238"/>
            <p:cNvSpPr/>
            <p:nvPr/>
          </p:nvSpPr>
          <p:spPr>
            <a:xfrm>
              <a:off x="506170" y="48525"/>
              <a:ext cx="9134334" cy="810233"/>
            </a:xfrm>
            <a:custGeom>
              <a:pathLst>
                <a:path extrusionOk="0" h="120000" w="120000">
                  <a:moveTo>
                    <a:pt x="7666" y="77833"/>
                  </a:moveTo>
                  <a:lnTo>
                    <a:pt x="7666" y="77833"/>
                  </a:lnTo>
                  <a:cubicBezTo>
                    <a:pt x="4994" y="78144"/>
                    <a:pt x="2316" y="77233"/>
                    <a:pt x="0" y="75233"/>
                  </a:cubicBezTo>
                  <a:moveTo>
                    <a:pt x="14433" y="106316"/>
                  </a:moveTo>
                  <a:lnTo>
                    <a:pt x="14433" y="106316"/>
                  </a:lnTo>
                  <a:cubicBezTo>
                    <a:pt x="13361" y="106944"/>
                    <a:pt x="12233" y="107361"/>
                    <a:pt x="11077" y="107561"/>
                  </a:cubicBezTo>
                  <a:moveTo>
                    <a:pt x="43344" y="120000"/>
                  </a:moveTo>
                  <a:lnTo>
                    <a:pt x="43344" y="120000"/>
                  </a:lnTo>
                  <a:cubicBezTo>
                    <a:pt x="42538" y="118216"/>
                    <a:pt x="41861" y="116311"/>
                    <a:pt x="41322" y="114316"/>
                  </a:cubicBezTo>
                  <a:moveTo>
                    <a:pt x="80733" y="105833"/>
                  </a:moveTo>
                  <a:lnTo>
                    <a:pt x="80733" y="105833"/>
                  </a:lnTo>
                  <a:cubicBezTo>
                    <a:pt x="80611" y="107944"/>
                    <a:pt x="80344" y="110033"/>
                    <a:pt x="79922" y="112066"/>
                  </a:cubicBezTo>
                  <a:moveTo>
                    <a:pt x="96783" y="67311"/>
                  </a:moveTo>
                  <a:lnTo>
                    <a:pt x="96783" y="67311"/>
                  </a:lnTo>
                  <a:cubicBezTo>
                    <a:pt x="102805" y="71611"/>
                    <a:pt x="106627" y="80577"/>
                    <a:pt x="106627" y="90405"/>
                  </a:cubicBezTo>
                  <a:moveTo>
                    <a:pt x="120000" y="42494"/>
                  </a:moveTo>
                  <a:lnTo>
                    <a:pt x="120000" y="42494"/>
                  </a:lnTo>
                  <a:cubicBezTo>
                    <a:pt x="119016" y="45866"/>
                    <a:pt x="117516" y="48855"/>
                    <a:pt x="115616" y="51233"/>
                  </a:cubicBezTo>
                  <a:moveTo>
                    <a:pt x="109483" y="10077"/>
                  </a:moveTo>
                  <a:lnTo>
                    <a:pt x="109483" y="10077"/>
                  </a:lnTo>
                  <a:cubicBezTo>
                    <a:pt x="109650" y="11438"/>
                    <a:pt x="109727" y="12816"/>
                    <a:pt x="109716" y="14200"/>
                  </a:cubicBezTo>
                  <a:moveTo>
                    <a:pt x="81488" y="5261"/>
                  </a:moveTo>
                  <a:lnTo>
                    <a:pt x="81488" y="5261"/>
                  </a:lnTo>
                  <a:cubicBezTo>
                    <a:pt x="82061" y="3361"/>
                    <a:pt x="82816" y="1588"/>
                    <a:pt x="83738" y="0"/>
                  </a:cubicBezTo>
                  <a:moveTo>
                    <a:pt x="60488" y="7772"/>
                  </a:moveTo>
                  <a:lnTo>
                    <a:pt x="60488" y="7772"/>
                  </a:lnTo>
                  <a:cubicBezTo>
                    <a:pt x="60722" y="6194"/>
                    <a:pt x="61088" y="4672"/>
                    <a:pt x="61577" y="3233"/>
                  </a:cubicBezTo>
                  <a:moveTo>
                    <a:pt x="35844" y="9311"/>
                  </a:moveTo>
                  <a:lnTo>
                    <a:pt x="35844" y="9311"/>
                  </a:lnTo>
                  <a:cubicBezTo>
                    <a:pt x="37272" y="10538"/>
                    <a:pt x="38594" y="12016"/>
                    <a:pt x="39777" y="13716"/>
                  </a:cubicBezTo>
                  <a:moveTo>
                    <a:pt x="5955" y="43916"/>
                  </a:moveTo>
                  <a:lnTo>
                    <a:pt x="5955" y="43916"/>
                  </a:lnTo>
                  <a:cubicBezTo>
                    <a:pt x="5644" y="42400"/>
                    <a:pt x="5411" y="40850"/>
                    <a:pt x="5266" y="39283"/>
                  </a:cubicBezTo>
                </a:path>
              </a:pathLst>
            </a:custGeom>
            <a:noFill/>
            <a:ln cap="flat" cmpd="sng" w="12700">
              <a:solidFill>
                <a:srgbClr val="4A7EBB"/>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9" name="Shape 1239"/>
            <p:cNvSpPr/>
            <p:nvPr/>
          </p:nvSpPr>
          <p:spPr>
            <a:xfrm>
              <a:off x="1380498" y="92936"/>
              <a:ext cx="6503108"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HDFS</a:t>
              </a:r>
            </a:p>
          </p:txBody>
        </p:sp>
      </p:grpSp>
      <p:sp>
        <p:nvSpPr>
          <p:cNvPr id="1240" name="Shape 1240"/>
          <p:cNvSpPr/>
          <p:nvPr/>
        </p:nvSpPr>
        <p:spPr>
          <a:xfrm>
            <a:off x="4810460" y="10782868"/>
            <a:ext cx="1989207"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HDFS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Data Nodes</a:t>
            </a:r>
          </a:p>
        </p:txBody>
      </p:sp>
      <p:sp>
        <p:nvSpPr>
          <p:cNvPr id="1241" name="Shape 1241"/>
          <p:cNvSpPr/>
          <p:nvPr/>
        </p:nvSpPr>
        <p:spPr>
          <a:xfrm>
            <a:off x="4410096" y="2111896"/>
            <a:ext cx="3324319" cy="716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Cluster</a:t>
            </a:r>
          </a:p>
        </p:txBody>
      </p:sp>
      <p:sp>
        <p:nvSpPr>
          <p:cNvPr id="1242" name="Shape 1242"/>
          <p:cNvSpPr/>
          <p:nvPr/>
        </p:nvSpPr>
        <p:spPr>
          <a:xfrm>
            <a:off x="10604128"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43" name="Shape 1243"/>
          <p:cNvSpPr/>
          <p:nvPr/>
        </p:nvSpPr>
        <p:spPr>
          <a:xfrm>
            <a:off x="1445906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44" name="Shape 1244"/>
          <p:cNvSpPr/>
          <p:nvPr/>
        </p:nvSpPr>
        <p:spPr>
          <a:xfrm>
            <a:off x="1640935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45" name="Shape 1245"/>
          <p:cNvGrpSpPr/>
          <p:nvPr/>
        </p:nvGrpSpPr>
        <p:grpSpPr>
          <a:xfrm>
            <a:off x="10730677" y="7658817"/>
            <a:ext cx="1445803" cy="1481585"/>
            <a:chOff x="0" y="0"/>
            <a:chExt cx="1445802" cy="1481584"/>
          </a:xfrm>
        </p:grpSpPr>
        <p:sp>
          <p:nvSpPr>
            <p:cNvPr id="1246" name="Shape 1246"/>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47" name="Shape 1247"/>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sp>
        <p:nvSpPr>
          <p:cNvPr id="1248" name="Shape 1248"/>
          <p:cNvSpPr/>
          <p:nvPr/>
        </p:nvSpPr>
        <p:spPr>
          <a:xfrm>
            <a:off x="4244564" y="7891260"/>
            <a:ext cx="306989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H2O Mappers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Containers)</a:t>
            </a:r>
          </a:p>
        </p:txBody>
      </p:sp>
      <p:sp>
        <p:nvSpPr>
          <p:cNvPr id="1249" name="Shape 1249"/>
          <p:cNvSpPr/>
          <p:nvPr/>
        </p:nvSpPr>
        <p:spPr>
          <a:xfrm>
            <a:off x="17613434" y="4148805"/>
            <a:ext cx="2999297"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YARN Worker Nodes</a:t>
            </a:r>
          </a:p>
        </p:txBody>
      </p:sp>
      <p:grpSp>
        <p:nvGrpSpPr>
          <p:cNvPr id="1250" name="Shape 1250"/>
          <p:cNvGrpSpPr/>
          <p:nvPr/>
        </p:nvGrpSpPr>
        <p:grpSpPr>
          <a:xfrm>
            <a:off x="10730677" y="5256087"/>
            <a:ext cx="1445803" cy="1481585"/>
            <a:chOff x="0" y="0"/>
            <a:chExt cx="1445802" cy="1481584"/>
          </a:xfrm>
        </p:grpSpPr>
        <p:sp>
          <p:nvSpPr>
            <p:cNvPr id="1251" name="Shape 1251"/>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52" name="Shape 1252"/>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253" name="Shape 1253"/>
          <p:cNvGrpSpPr/>
          <p:nvPr/>
        </p:nvGrpSpPr>
        <p:grpSpPr>
          <a:xfrm>
            <a:off x="14583011" y="5256087"/>
            <a:ext cx="1445803" cy="1481585"/>
            <a:chOff x="0" y="0"/>
            <a:chExt cx="1445802" cy="1481584"/>
          </a:xfrm>
        </p:grpSpPr>
        <p:sp>
          <p:nvSpPr>
            <p:cNvPr id="1254" name="Shape 1254"/>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55" name="Shape 1255"/>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256" name="Shape 1256"/>
          <p:cNvGrpSpPr/>
          <p:nvPr/>
        </p:nvGrpSpPr>
        <p:grpSpPr>
          <a:xfrm>
            <a:off x="16530344" y="5256087"/>
            <a:ext cx="1445803" cy="1481585"/>
            <a:chOff x="0" y="0"/>
            <a:chExt cx="1445802" cy="1481584"/>
          </a:xfrm>
        </p:grpSpPr>
        <p:sp>
          <p:nvSpPr>
            <p:cNvPr id="1257" name="Shape 1257"/>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58" name="Shape 1258"/>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sp>
        <p:nvSpPr>
          <p:cNvPr id="1259" name="Shape 1259"/>
          <p:cNvSpPr/>
          <p:nvPr/>
        </p:nvSpPr>
        <p:spPr>
          <a:xfrm>
            <a:off x="4491848" y="5503216"/>
            <a:ext cx="251791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Node</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Managers (NM)</a:t>
            </a:r>
          </a:p>
        </p:txBody>
      </p:sp>
      <p:cxnSp>
        <p:nvCxnSpPr>
          <p:cNvPr id="1260" name="Shape 1260"/>
          <p:cNvCxnSpPr/>
          <p:nvPr/>
        </p:nvCxnSpPr>
        <p:spPr>
          <a:xfrm>
            <a:off x="11436303"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grpSp>
        <p:nvGrpSpPr>
          <p:cNvPr id="1261" name="Shape 1261"/>
          <p:cNvGrpSpPr/>
          <p:nvPr/>
        </p:nvGrpSpPr>
        <p:grpSpPr>
          <a:xfrm>
            <a:off x="14595136" y="7658817"/>
            <a:ext cx="1445803" cy="1481585"/>
            <a:chOff x="0" y="0"/>
            <a:chExt cx="1445802" cy="1481584"/>
          </a:xfrm>
        </p:grpSpPr>
        <p:sp>
          <p:nvSpPr>
            <p:cNvPr id="1262" name="Shape 1262"/>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63" name="Shape 1263"/>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grpSp>
        <p:nvGrpSpPr>
          <p:cNvPr id="1264" name="Shape 1264"/>
          <p:cNvGrpSpPr/>
          <p:nvPr/>
        </p:nvGrpSpPr>
        <p:grpSpPr>
          <a:xfrm>
            <a:off x="16530344" y="7658817"/>
            <a:ext cx="1445803" cy="1481585"/>
            <a:chOff x="0" y="0"/>
            <a:chExt cx="1445802" cy="1481584"/>
          </a:xfrm>
        </p:grpSpPr>
        <p:sp>
          <p:nvSpPr>
            <p:cNvPr id="1265" name="Shape 1265"/>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66" name="Shape 1266"/>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cxnSp>
        <p:nvCxnSpPr>
          <p:cNvPr id="1267" name="Shape 1267"/>
          <p:cNvCxnSpPr/>
          <p:nvPr/>
        </p:nvCxnSpPr>
        <p:spPr>
          <a:xfrm>
            <a:off x="15309125"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68" name="Shape 1268"/>
          <p:cNvCxnSpPr/>
          <p:nvPr/>
        </p:nvCxnSpPr>
        <p:spPr>
          <a:xfrm>
            <a:off x="17222301"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sp>
        <p:nvSpPr>
          <p:cNvPr id="1269" name="Shape 1269"/>
          <p:cNvSpPr/>
          <p:nvPr/>
        </p:nvSpPr>
        <p:spPr>
          <a:xfrm>
            <a:off x="10347110" y="7077807"/>
            <a:ext cx="8094713" cy="2605580"/>
          </a:xfrm>
          <a:custGeom>
            <a:pathLst>
              <a:path extrusionOk="0" h="120000" w="120000">
                <a:moveTo>
                  <a:pt x="21622" y="113376"/>
                </a:moveTo>
                <a:cubicBezTo>
                  <a:pt x="24361" y="111194"/>
                  <a:pt x="26988" y="105389"/>
                  <a:pt x="28863" y="99617"/>
                </a:cubicBezTo>
                <a:cubicBezTo>
                  <a:pt x="30743" y="93840"/>
                  <a:pt x="31295" y="83834"/>
                  <a:pt x="32902" y="78730"/>
                </a:cubicBezTo>
                <a:cubicBezTo>
                  <a:pt x="34508" y="73620"/>
                  <a:pt x="36037" y="71068"/>
                  <a:pt x="38503" y="68982"/>
                </a:cubicBezTo>
                <a:cubicBezTo>
                  <a:pt x="40968" y="66890"/>
                  <a:pt x="45041" y="66312"/>
                  <a:pt x="47690" y="66194"/>
                </a:cubicBezTo>
                <a:cubicBezTo>
                  <a:pt x="50346" y="66077"/>
                  <a:pt x="52505" y="66194"/>
                  <a:pt x="54418" y="68286"/>
                </a:cubicBezTo>
                <a:cubicBezTo>
                  <a:pt x="56326" y="70373"/>
                  <a:pt x="57749" y="73390"/>
                  <a:pt x="59166" y="78730"/>
                </a:cubicBezTo>
                <a:cubicBezTo>
                  <a:pt x="60588" y="84064"/>
                  <a:pt x="61297" y="94625"/>
                  <a:pt x="62931" y="100313"/>
                </a:cubicBezTo>
                <a:cubicBezTo>
                  <a:pt x="64571" y="106000"/>
                  <a:pt x="66708" y="110179"/>
                  <a:pt x="68984" y="112843"/>
                </a:cubicBezTo>
                <a:cubicBezTo>
                  <a:pt x="71260" y="115512"/>
                  <a:pt x="73463" y="115978"/>
                  <a:pt x="76604" y="116326"/>
                </a:cubicBezTo>
                <a:cubicBezTo>
                  <a:pt x="79739" y="116673"/>
                  <a:pt x="84598" y="118648"/>
                  <a:pt x="89156" y="119113"/>
                </a:cubicBezTo>
                <a:cubicBezTo>
                  <a:pt x="93713" y="119573"/>
                  <a:pt x="99616" y="120852"/>
                  <a:pt x="103944" y="119113"/>
                </a:cubicBezTo>
                <a:cubicBezTo>
                  <a:pt x="108279" y="117369"/>
                  <a:pt x="112502" y="116208"/>
                  <a:pt x="115152" y="108670"/>
                </a:cubicBezTo>
                <a:cubicBezTo>
                  <a:pt x="117807" y="101126"/>
                  <a:pt x="119375" y="87429"/>
                  <a:pt x="119860" y="73856"/>
                </a:cubicBezTo>
                <a:cubicBezTo>
                  <a:pt x="120345" y="60277"/>
                  <a:pt x="119486" y="37881"/>
                  <a:pt x="118069" y="27202"/>
                </a:cubicBezTo>
                <a:cubicBezTo>
                  <a:pt x="116647" y="16529"/>
                  <a:pt x="113958" y="13859"/>
                  <a:pt x="111342" y="9798"/>
                </a:cubicBezTo>
                <a:cubicBezTo>
                  <a:pt x="108731" y="5737"/>
                  <a:pt x="106115" y="4458"/>
                  <a:pt x="102377" y="2838"/>
                </a:cubicBezTo>
                <a:cubicBezTo>
                  <a:pt x="98645" y="1211"/>
                  <a:pt x="93898" y="-297"/>
                  <a:pt x="88933" y="50"/>
                </a:cubicBezTo>
                <a:cubicBezTo>
                  <a:pt x="83962" y="398"/>
                  <a:pt x="76158" y="3068"/>
                  <a:pt x="72571" y="4924"/>
                </a:cubicBezTo>
                <a:cubicBezTo>
                  <a:pt x="68984" y="6781"/>
                  <a:pt x="68984" y="8637"/>
                  <a:pt x="67416" y="11189"/>
                </a:cubicBezTo>
                <a:cubicBezTo>
                  <a:pt x="65849" y="13741"/>
                  <a:pt x="64872" y="15833"/>
                  <a:pt x="63154" y="20242"/>
                </a:cubicBezTo>
                <a:cubicBezTo>
                  <a:pt x="61436" y="24650"/>
                  <a:pt x="58859" y="33473"/>
                  <a:pt x="57107" y="37651"/>
                </a:cubicBezTo>
                <a:cubicBezTo>
                  <a:pt x="55350" y="41824"/>
                  <a:pt x="54256" y="43681"/>
                  <a:pt x="52622" y="45307"/>
                </a:cubicBezTo>
                <a:cubicBezTo>
                  <a:pt x="50987" y="46934"/>
                  <a:pt x="48522" y="46816"/>
                  <a:pt x="47289" y="47394"/>
                </a:cubicBezTo>
                <a:cubicBezTo>
                  <a:pt x="46056" y="47977"/>
                  <a:pt x="44265" y="47512"/>
                  <a:pt x="42313" y="47394"/>
                </a:cubicBezTo>
                <a:cubicBezTo>
                  <a:pt x="40360" y="47282"/>
                  <a:pt x="37309" y="48207"/>
                  <a:pt x="35591" y="46698"/>
                </a:cubicBezTo>
                <a:cubicBezTo>
                  <a:pt x="33872" y="45189"/>
                  <a:pt x="33275" y="42290"/>
                  <a:pt x="32004" y="38347"/>
                </a:cubicBezTo>
                <a:cubicBezTo>
                  <a:pt x="30732" y="34398"/>
                  <a:pt x="29203" y="27090"/>
                  <a:pt x="27970" y="23029"/>
                </a:cubicBezTo>
                <a:cubicBezTo>
                  <a:pt x="26737" y="18963"/>
                  <a:pt x="26486" y="16142"/>
                  <a:pt x="24606" y="13977"/>
                </a:cubicBezTo>
                <a:cubicBezTo>
                  <a:pt x="22726" y="11806"/>
                  <a:pt x="19430" y="10370"/>
                  <a:pt x="16702" y="10022"/>
                </a:cubicBezTo>
                <a:cubicBezTo>
                  <a:pt x="13974" y="9675"/>
                  <a:pt x="10554" y="9490"/>
                  <a:pt x="8245" y="11885"/>
                </a:cubicBezTo>
                <a:cubicBezTo>
                  <a:pt x="5941" y="14285"/>
                  <a:pt x="4239" y="18037"/>
                  <a:pt x="2867" y="24420"/>
                </a:cubicBezTo>
                <a:cubicBezTo>
                  <a:pt x="1495" y="30803"/>
                  <a:pt x="223" y="40663"/>
                  <a:pt x="0" y="50181"/>
                </a:cubicBezTo>
                <a:cubicBezTo>
                  <a:pt x="262" y="54825"/>
                  <a:pt x="-150" y="70951"/>
                  <a:pt x="1076" y="80121"/>
                </a:cubicBezTo>
                <a:cubicBezTo>
                  <a:pt x="2298" y="89286"/>
                  <a:pt x="5645" y="100918"/>
                  <a:pt x="7352" y="105187"/>
                </a:cubicBezTo>
                <a:cubicBezTo>
                  <a:pt x="9053" y="109455"/>
                  <a:pt x="10733" y="111547"/>
                  <a:pt x="12417" y="112708"/>
                </a:cubicBezTo>
                <a:cubicBezTo>
                  <a:pt x="14096" y="113869"/>
                  <a:pt x="18877" y="115557"/>
                  <a:pt x="21622" y="113376"/>
                </a:cubicBezTo>
                <a:close/>
              </a:path>
            </a:pathLst>
          </a:custGeom>
          <a:noFill/>
          <a:ln cap="flat" cmpd="sng" w="2540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70" name="Shape 1270"/>
          <p:cNvGrpSpPr/>
          <p:nvPr/>
        </p:nvGrpSpPr>
        <p:grpSpPr>
          <a:xfrm>
            <a:off x="4107720" y="3407171"/>
            <a:ext cx="3050838" cy="1434242"/>
            <a:chOff x="0" y="0"/>
            <a:chExt cx="3050837" cy="1434240"/>
          </a:xfrm>
        </p:grpSpPr>
        <p:sp>
          <p:nvSpPr>
            <p:cNvPr id="1271" name="Shape 1271"/>
            <p:cNvSpPr/>
            <p:nvPr/>
          </p:nvSpPr>
          <p:spPr>
            <a:xfrm>
              <a:off x="0" y="0"/>
              <a:ext cx="3050837" cy="1434240"/>
            </a:xfrm>
            <a:prstGeom prst="ellipse">
              <a:avLst/>
            </a:prstGeom>
            <a:solidFill>
              <a:srgbClr val="FFFF0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Font typeface="Calibri"/>
                <a:buNone/>
              </a:pPr>
              <a:r>
                <a:t/>
              </a:r>
              <a:endParaRPr b="0" i="0" sz="2800" u="none" cap="none" strike="noStrike">
                <a:solidFill>
                  <a:srgbClr val="000000"/>
                </a:solidFill>
                <a:latin typeface="Arial"/>
                <a:ea typeface="Arial"/>
                <a:cs typeface="Arial"/>
                <a:sym typeface="Arial"/>
              </a:endParaRPr>
            </a:p>
          </p:txBody>
        </p:sp>
        <p:sp>
          <p:nvSpPr>
            <p:cNvPr id="1272" name="Shape 1272"/>
            <p:cNvSpPr/>
            <p:nvPr/>
          </p:nvSpPr>
          <p:spPr>
            <a:xfrm>
              <a:off x="446783" y="358979"/>
              <a:ext cx="2157266"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3600" u="none" cap="none" strike="noStrike">
                  <a:solidFill>
                    <a:srgbClr val="404040"/>
                  </a:solidFill>
                  <a:latin typeface="Calibri"/>
                  <a:ea typeface="Calibri"/>
                  <a:cs typeface="Calibri"/>
                  <a:sym typeface="Calibri"/>
                </a:rPr>
                <a:t>YARN RM</a:t>
              </a:r>
            </a:p>
          </p:txBody>
        </p:sp>
      </p:grpSp>
      <p:cxnSp>
        <p:nvCxnSpPr>
          <p:cNvPr id="1273" name="Shape 1273"/>
          <p:cNvCxnSpPr/>
          <p:nvPr/>
        </p:nvCxnSpPr>
        <p:spPr>
          <a:xfrm flipH="1">
            <a:off x="7246178" y="3163290"/>
            <a:ext cx="6212300" cy="72567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74" name="Shape 1274"/>
          <p:cNvCxnSpPr/>
          <p:nvPr/>
        </p:nvCxnSpPr>
        <p:spPr>
          <a:xfrm>
            <a:off x="7262221" y="4314708"/>
            <a:ext cx="10017482" cy="0"/>
          </a:xfrm>
          <a:prstGeom prst="straightConnector1">
            <a:avLst/>
          </a:prstGeom>
          <a:noFill/>
          <a:ln cap="flat" cmpd="sng" w="114300">
            <a:solidFill>
              <a:srgbClr val="262626"/>
            </a:solidFill>
            <a:prstDash val="solid"/>
            <a:bevel/>
            <a:headEnd len="med" w="med" type="none"/>
            <a:tailEnd len="med" w="med" type="none"/>
          </a:ln>
          <a:effectLst>
            <a:outerShdw blurRad="76200" rotWithShape="0" dir="5400000" dist="38100">
              <a:srgbClr val="000000">
                <a:alpha val="37647"/>
              </a:srgbClr>
            </a:outerShdw>
          </a:effectLst>
        </p:spPr>
      </p:cxnSp>
      <p:cxnSp>
        <p:nvCxnSpPr>
          <p:cNvPr id="1275" name="Shape 1275"/>
          <p:cNvCxnSpPr/>
          <p:nvPr/>
        </p:nvCxnSpPr>
        <p:spPr>
          <a:xfrm>
            <a:off x="11436303"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76" name="Shape 1276"/>
          <p:cNvCxnSpPr/>
          <p:nvPr/>
        </p:nvCxnSpPr>
        <p:spPr>
          <a:xfrm>
            <a:off x="15309125"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77" name="Shape 1277"/>
          <p:cNvCxnSpPr/>
          <p:nvPr/>
        </p:nvCxnSpPr>
        <p:spPr>
          <a:xfrm>
            <a:off x="17222301"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78" name="Shape 1278"/>
          <p:cNvCxnSpPr/>
          <p:nvPr/>
        </p:nvCxnSpPr>
        <p:spPr>
          <a:xfrm rot="10800000">
            <a:off x="11505377" y="8859133"/>
            <a:ext cx="1457273" cy="2347048"/>
          </a:xfrm>
          <a:prstGeom prst="straightConnector1">
            <a:avLst/>
          </a:prstGeom>
          <a:noFill/>
          <a:ln cap="flat" cmpd="sng" w="152400">
            <a:solidFill>
              <a:srgbClr val="FF0000"/>
            </a:solidFill>
            <a:prstDash val="solid"/>
            <a:bevel/>
            <a:headEnd len="med" w="med" type="none"/>
            <a:tailEnd len="lg" w="lg" type="triangle"/>
          </a:ln>
        </p:spPr>
      </p:cxnSp>
      <p:cxnSp>
        <p:nvCxnSpPr>
          <p:cNvPr id="1279" name="Shape 1279"/>
          <p:cNvCxnSpPr/>
          <p:nvPr/>
        </p:nvCxnSpPr>
        <p:spPr>
          <a:xfrm flipH="1" rot="10800000">
            <a:off x="14896773" y="8859132"/>
            <a:ext cx="442588" cy="2422638"/>
          </a:xfrm>
          <a:prstGeom prst="straightConnector1">
            <a:avLst/>
          </a:prstGeom>
          <a:noFill/>
          <a:ln cap="flat" cmpd="sng" w="152400">
            <a:solidFill>
              <a:srgbClr val="FF0000"/>
            </a:solidFill>
            <a:prstDash val="solid"/>
            <a:bevel/>
            <a:headEnd len="med" w="med" type="none"/>
            <a:tailEnd len="lg" w="lg" type="triangle"/>
          </a:ln>
        </p:spPr>
      </p:cxnSp>
      <p:cxnSp>
        <p:nvCxnSpPr>
          <p:cNvPr id="1280" name="Shape 1280"/>
          <p:cNvCxnSpPr/>
          <p:nvPr/>
        </p:nvCxnSpPr>
        <p:spPr>
          <a:xfrm flipH="1" rot="10800000">
            <a:off x="15339362" y="8859133"/>
            <a:ext cx="1882938" cy="2422638"/>
          </a:xfrm>
          <a:prstGeom prst="straightConnector1">
            <a:avLst/>
          </a:prstGeom>
          <a:noFill/>
          <a:ln cap="flat" cmpd="sng" w="152400">
            <a:solidFill>
              <a:srgbClr val="FF0000"/>
            </a:solidFill>
            <a:prstDash val="solid"/>
            <a:bevel/>
            <a:headEnd len="med" w="med" type="none"/>
            <a:tailEnd len="lg" w="lg"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4" name="Shape 1284"/>
        <p:cNvGrpSpPr/>
        <p:nvPr/>
      </p:nvGrpSpPr>
      <p:grpSpPr>
        <a:xfrm>
          <a:off x="0" y="0"/>
          <a:ext cx="0" cy="0"/>
          <a:chOff x="0" y="0"/>
          <a:chExt cx="0" cy="0"/>
        </a:xfrm>
      </p:grpSpPr>
      <p:sp>
        <p:nvSpPr>
          <p:cNvPr id="1285" name="Shape 1285"/>
          <p:cNvSpPr txBox="1"/>
          <p:nvPr>
            <p:ph type="title"/>
          </p:nvPr>
        </p:nvSpPr>
        <p:spPr>
          <a:xfrm>
            <a:off x="3974278" y="-263523"/>
            <a:ext cx="16459200" cy="2286000"/>
          </a:xfrm>
          <a:prstGeom prst="rect">
            <a:avLst/>
          </a:prstGeom>
          <a:noFill/>
          <a:ln>
            <a:noFill/>
          </a:ln>
        </p:spPr>
        <p:txBody>
          <a:bodyPr anchorCtr="0" anchor="ctr" bIns="91425" lIns="91425" rIns="91425" tIns="91425">
            <a:noAutofit/>
          </a:bodyPr>
          <a:lstStyle/>
          <a:p>
            <a:pPr indent="0" lvl="0" marL="0" marR="0" rtl="0" algn="ctr">
              <a:lnSpc>
                <a:spcPct val="107407"/>
              </a:lnSpc>
              <a:spcBef>
                <a:spcPts val="0"/>
              </a:spcBef>
              <a:spcAft>
                <a:spcPts val="0"/>
              </a:spcAft>
              <a:buClr>
                <a:srgbClr val="000000"/>
              </a:buClr>
              <a:buSzPct val="25000"/>
              <a:buFont typeface="Arial"/>
              <a:buNone/>
            </a:pPr>
            <a:r>
              <a:rPr b="0" i="0" lang="en-US" sz="8200" u="none" cap="none" strike="noStrike">
                <a:solidFill>
                  <a:srgbClr val="000000"/>
                </a:solidFill>
                <a:latin typeface="Arial"/>
                <a:ea typeface="Arial"/>
                <a:cs typeface="Arial"/>
                <a:sym typeface="Arial"/>
              </a:rPr>
              <a:t>Build Models </a:t>
            </a:r>
            <a:r>
              <a:rPr b="0" i="1" lang="en-US" sz="8200" u="none" cap="none" strike="noStrike">
                <a:solidFill>
                  <a:srgbClr val="558ED5"/>
                </a:solidFill>
                <a:latin typeface="Carme"/>
                <a:ea typeface="Carme"/>
                <a:cs typeface="Carme"/>
                <a:sym typeface="Carme"/>
              </a:rPr>
              <a:t>in-Memory</a:t>
            </a:r>
          </a:p>
        </p:txBody>
      </p:sp>
      <p:sp>
        <p:nvSpPr>
          <p:cNvPr id="1286" name="Shape 1286"/>
          <p:cNvSpPr/>
          <p:nvPr/>
        </p:nvSpPr>
        <p:spPr>
          <a:xfrm>
            <a:off x="16211181" y="1684075"/>
            <a:ext cx="4027757" cy="589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Hadoop Gateway Node</a:t>
            </a:r>
          </a:p>
        </p:txBody>
      </p:sp>
      <p:sp>
        <p:nvSpPr>
          <p:cNvPr id="1287" name="Shape 1287"/>
          <p:cNvSpPr/>
          <p:nvPr/>
        </p:nvSpPr>
        <p:spPr>
          <a:xfrm>
            <a:off x="3370905" y="2850559"/>
            <a:ext cx="17642187" cy="9780479"/>
          </a:xfrm>
          <a:prstGeom prst="roundRect">
            <a:avLst>
              <a:gd fmla="val 16667" name="adj"/>
            </a:avLst>
          </a:prstGeom>
          <a:no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88" name="Shape 1288"/>
          <p:cNvGrpSpPr/>
          <p:nvPr/>
        </p:nvGrpSpPr>
        <p:grpSpPr>
          <a:xfrm>
            <a:off x="13554731" y="2178036"/>
            <a:ext cx="5598501" cy="1249682"/>
            <a:chOff x="0" y="0"/>
            <a:chExt cx="5598500" cy="1249680"/>
          </a:xfrm>
        </p:grpSpPr>
        <p:sp>
          <p:nvSpPr>
            <p:cNvPr id="1289" name="Shape 1289"/>
            <p:cNvSpPr/>
            <p:nvPr/>
          </p:nvSpPr>
          <p:spPr>
            <a:xfrm>
              <a:off x="0" y="151827"/>
              <a:ext cx="5598500" cy="946026"/>
            </a:xfrm>
            <a:prstGeom prst="roundRect">
              <a:avLst>
                <a:gd fmla="val 16667" name="adj"/>
              </a:avLst>
            </a:prstGeom>
            <a:solidFill>
              <a:srgbClr val="B3A2C7"/>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Calibri"/>
                <a:buNone/>
              </a:pPr>
              <a:r>
                <a:t/>
              </a:r>
              <a:endParaRPr b="0" i="0" sz="2800" u="none" cap="none" strike="noStrike">
                <a:solidFill>
                  <a:srgbClr val="000000"/>
                </a:solidFill>
                <a:latin typeface="Arial"/>
                <a:ea typeface="Arial"/>
                <a:cs typeface="Arial"/>
                <a:sym typeface="Arial"/>
              </a:endParaRPr>
            </a:p>
          </p:txBody>
        </p:sp>
        <p:sp>
          <p:nvSpPr>
            <p:cNvPr id="1290" name="Shape 1290"/>
            <p:cNvSpPr/>
            <p:nvPr/>
          </p:nvSpPr>
          <p:spPr>
            <a:xfrm>
              <a:off x="46180" y="0"/>
              <a:ext cx="5506138" cy="1249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jar h2odriver.jar …</a:t>
              </a:r>
            </a:p>
          </p:txBody>
        </p:sp>
      </p:grpSp>
      <p:sp>
        <p:nvSpPr>
          <p:cNvPr id="1291" name="Shape 1291"/>
          <p:cNvSpPr/>
          <p:nvPr/>
        </p:nvSpPr>
        <p:spPr>
          <a:xfrm>
            <a:off x="4410096" y="2111896"/>
            <a:ext cx="3324319" cy="716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Cluster</a:t>
            </a:r>
          </a:p>
        </p:txBody>
      </p:sp>
      <p:sp>
        <p:nvSpPr>
          <p:cNvPr id="1292" name="Shape 1292"/>
          <p:cNvSpPr/>
          <p:nvPr/>
        </p:nvSpPr>
        <p:spPr>
          <a:xfrm>
            <a:off x="10604128"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93" name="Shape 1293"/>
          <p:cNvSpPr/>
          <p:nvPr/>
        </p:nvSpPr>
        <p:spPr>
          <a:xfrm>
            <a:off x="1445906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94" name="Shape 1294"/>
          <p:cNvSpPr/>
          <p:nvPr/>
        </p:nvSpPr>
        <p:spPr>
          <a:xfrm>
            <a:off x="1640935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95" name="Shape 1295"/>
          <p:cNvGrpSpPr/>
          <p:nvPr/>
        </p:nvGrpSpPr>
        <p:grpSpPr>
          <a:xfrm>
            <a:off x="10730677" y="7658817"/>
            <a:ext cx="1445803" cy="1481585"/>
            <a:chOff x="0" y="0"/>
            <a:chExt cx="1445802" cy="1481584"/>
          </a:xfrm>
        </p:grpSpPr>
        <p:sp>
          <p:nvSpPr>
            <p:cNvPr id="1296" name="Shape 1296"/>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97" name="Shape 1297"/>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sp>
        <p:nvSpPr>
          <p:cNvPr id="1298" name="Shape 1298"/>
          <p:cNvSpPr/>
          <p:nvPr/>
        </p:nvSpPr>
        <p:spPr>
          <a:xfrm>
            <a:off x="4244564" y="7891260"/>
            <a:ext cx="306989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H2O Mappers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Containers)</a:t>
            </a:r>
          </a:p>
        </p:txBody>
      </p:sp>
      <p:sp>
        <p:nvSpPr>
          <p:cNvPr id="1299" name="Shape 1299"/>
          <p:cNvSpPr/>
          <p:nvPr/>
        </p:nvSpPr>
        <p:spPr>
          <a:xfrm>
            <a:off x="17613434" y="4148805"/>
            <a:ext cx="2999297"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YARN Worker Nodes</a:t>
            </a:r>
          </a:p>
        </p:txBody>
      </p:sp>
      <p:grpSp>
        <p:nvGrpSpPr>
          <p:cNvPr id="1300" name="Shape 1300"/>
          <p:cNvGrpSpPr/>
          <p:nvPr/>
        </p:nvGrpSpPr>
        <p:grpSpPr>
          <a:xfrm>
            <a:off x="10730677" y="5256087"/>
            <a:ext cx="1445803" cy="1481585"/>
            <a:chOff x="0" y="0"/>
            <a:chExt cx="1445802" cy="1481584"/>
          </a:xfrm>
        </p:grpSpPr>
        <p:sp>
          <p:nvSpPr>
            <p:cNvPr id="1301" name="Shape 1301"/>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302" name="Shape 1302"/>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303" name="Shape 1303"/>
          <p:cNvGrpSpPr/>
          <p:nvPr/>
        </p:nvGrpSpPr>
        <p:grpSpPr>
          <a:xfrm>
            <a:off x="14583011" y="5256087"/>
            <a:ext cx="1445803" cy="1481585"/>
            <a:chOff x="0" y="0"/>
            <a:chExt cx="1445802" cy="1481584"/>
          </a:xfrm>
        </p:grpSpPr>
        <p:sp>
          <p:nvSpPr>
            <p:cNvPr id="1304" name="Shape 1304"/>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305" name="Shape 1305"/>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306" name="Shape 1306"/>
          <p:cNvGrpSpPr/>
          <p:nvPr/>
        </p:nvGrpSpPr>
        <p:grpSpPr>
          <a:xfrm>
            <a:off x="16530344" y="5256087"/>
            <a:ext cx="1445803" cy="1481585"/>
            <a:chOff x="0" y="0"/>
            <a:chExt cx="1445802" cy="1481584"/>
          </a:xfrm>
        </p:grpSpPr>
        <p:sp>
          <p:nvSpPr>
            <p:cNvPr id="1307" name="Shape 1307"/>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308" name="Shape 1308"/>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sp>
        <p:nvSpPr>
          <p:cNvPr id="1309" name="Shape 1309"/>
          <p:cNvSpPr/>
          <p:nvPr/>
        </p:nvSpPr>
        <p:spPr>
          <a:xfrm>
            <a:off x="4491848" y="5503216"/>
            <a:ext cx="251791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Node</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Managers (NM)</a:t>
            </a:r>
          </a:p>
        </p:txBody>
      </p:sp>
      <p:cxnSp>
        <p:nvCxnSpPr>
          <p:cNvPr id="1310" name="Shape 1310"/>
          <p:cNvCxnSpPr/>
          <p:nvPr/>
        </p:nvCxnSpPr>
        <p:spPr>
          <a:xfrm>
            <a:off x="11436303"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grpSp>
        <p:nvGrpSpPr>
          <p:cNvPr id="1311" name="Shape 1311"/>
          <p:cNvGrpSpPr/>
          <p:nvPr/>
        </p:nvGrpSpPr>
        <p:grpSpPr>
          <a:xfrm>
            <a:off x="14595136" y="7658817"/>
            <a:ext cx="1445803" cy="1481585"/>
            <a:chOff x="0" y="0"/>
            <a:chExt cx="1445802" cy="1481584"/>
          </a:xfrm>
        </p:grpSpPr>
        <p:sp>
          <p:nvSpPr>
            <p:cNvPr id="1312" name="Shape 1312"/>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313" name="Shape 1313"/>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grpSp>
        <p:nvGrpSpPr>
          <p:cNvPr id="1314" name="Shape 1314"/>
          <p:cNvGrpSpPr/>
          <p:nvPr/>
        </p:nvGrpSpPr>
        <p:grpSpPr>
          <a:xfrm>
            <a:off x="16530344" y="7658817"/>
            <a:ext cx="1445803" cy="1481585"/>
            <a:chOff x="0" y="0"/>
            <a:chExt cx="1445802" cy="1481584"/>
          </a:xfrm>
        </p:grpSpPr>
        <p:sp>
          <p:nvSpPr>
            <p:cNvPr id="1315" name="Shape 1315"/>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316" name="Shape 1316"/>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cxnSp>
        <p:nvCxnSpPr>
          <p:cNvPr id="1317" name="Shape 1317"/>
          <p:cNvCxnSpPr/>
          <p:nvPr/>
        </p:nvCxnSpPr>
        <p:spPr>
          <a:xfrm>
            <a:off x="15309125"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318" name="Shape 1318"/>
          <p:cNvCxnSpPr/>
          <p:nvPr/>
        </p:nvCxnSpPr>
        <p:spPr>
          <a:xfrm>
            <a:off x="17222301"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sp>
        <p:nvSpPr>
          <p:cNvPr id="1319" name="Shape 1319"/>
          <p:cNvSpPr/>
          <p:nvPr/>
        </p:nvSpPr>
        <p:spPr>
          <a:xfrm>
            <a:off x="10347110" y="7077807"/>
            <a:ext cx="8094713" cy="2605580"/>
          </a:xfrm>
          <a:custGeom>
            <a:pathLst>
              <a:path extrusionOk="0" h="120000" w="120000">
                <a:moveTo>
                  <a:pt x="21622" y="113376"/>
                </a:moveTo>
                <a:cubicBezTo>
                  <a:pt x="24361" y="111194"/>
                  <a:pt x="26988" y="105389"/>
                  <a:pt x="28863" y="99617"/>
                </a:cubicBezTo>
                <a:cubicBezTo>
                  <a:pt x="30743" y="93840"/>
                  <a:pt x="31295" y="83834"/>
                  <a:pt x="32902" y="78730"/>
                </a:cubicBezTo>
                <a:cubicBezTo>
                  <a:pt x="34508" y="73620"/>
                  <a:pt x="36037" y="71068"/>
                  <a:pt x="38503" y="68982"/>
                </a:cubicBezTo>
                <a:cubicBezTo>
                  <a:pt x="40968" y="66890"/>
                  <a:pt x="45041" y="66312"/>
                  <a:pt x="47690" y="66194"/>
                </a:cubicBezTo>
                <a:cubicBezTo>
                  <a:pt x="50346" y="66077"/>
                  <a:pt x="52505" y="66194"/>
                  <a:pt x="54418" y="68286"/>
                </a:cubicBezTo>
                <a:cubicBezTo>
                  <a:pt x="56326" y="70373"/>
                  <a:pt x="57749" y="73390"/>
                  <a:pt x="59166" y="78730"/>
                </a:cubicBezTo>
                <a:cubicBezTo>
                  <a:pt x="60588" y="84064"/>
                  <a:pt x="61297" y="94625"/>
                  <a:pt x="62931" y="100313"/>
                </a:cubicBezTo>
                <a:cubicBezTo>
                  <a:pt x="64571" y="106000"/>
                  <a:pt x="66708" y="110179"/>
                  <a:pt x="68984" y="112843"/>
                </a:cubicBezTo>
                <a:cubicBezTo>
                  <a:pt x="71260" y="115512"/>
                  <a:pt x="73463" y="115978"/>
                  <a:pt x="76604" y="116326"/>
                </a:cubicBezTo>
                <a:cubicBezTo>
                  <a:pt x="79739" y="116673"/>
                  <a:pt x="84598" y="118648"/>
                  <a:pt x="89156" y="119113"/>
                </a:cubicBezTo>
                <a:cubicBezTo>
                  <a:pt x="93713" y="119573"/>
                  <a:pt x="99616" y="120852"/>
                  <a:pt x="103944" y="119113"/>
                </a:cubicBezTo>
                <a:cubicBezTo>
                  <a:pt x="108279" y="117369"/>
                  <a:pt x="112502" y="116208"/>
                  <a:pt x="115152" y="108670"/>
                </a:cubicBezTo>
                <a:cubicBezTo>
                  <a:pt x="117807" y="101126"/>
                  <a:pt x="119375" y="87429"/>
                  <a:pt x="119860" y="73856"/>
                </a:cubicBezTo>
                <a:cubicBezTo>
                  <a:pt x="120345" y="60277"/>
                  <a:pt x="119486" y="37881"/>
                  <a:pt x="118069" y="27202"/>
                </a:cubicBezTo>
                <a:cubicBezTo>
                  <a:pt x="116647" y="16529"/>
                  <a:pt x="113958" y="13859"/>
                  <a:pt x="111342" y="9798"/>
                </a:cubicBezTo>
                <a:cubicBezTo>
                  <a:pt x="108731" y="5737"/>
                  <a:pt x="106115" y="4458"/>
                  <a:pt x="102377" y="2838"/>
                </a:cubicBezTo>
                <a:cubicBezTo>
                  <a:pt x="98645" y="1211"/>
                  <a:pt x="93898" y="-297"/>
                  <a:pt x="88933" y="50"/>
                </a:cubicBezTo>
                <a:cubicBezTo>
                  <a:pt x="83962" y="398"/>
                  <a:pt x="76158" y="3068"/>
                  <a:pt x="72571" y="4924"/>
                </a:cubicBezTo>
                <a:cubicBezTo>
                  <a:pt x="68984" y="6781"/>
                  <a:pt x="68984" y="8637"/>
                  <a:pt x="67416" y="11189"/>
                </a:cubicBezTo>
                <a:cubicBezTo>
                  <a:pt x="65849" y="13741"/>
                  <a:pt x="64872" y="15833"/>
                  <a:pt x="63154" y="20242"/>
                </a:cubicBezTo>
                <a:cubicBezTo>
                  <a:pt x="61436" y="24650"/>
                  <a:pt x="58859" y="33473"/>
                  <a:pt x="57107" y="37651"/>
                </a:cubicBezTo>
                <a:cubicBezTo>
                  <a:pt x="55350" y="41824"/>
                  <a:pt x="54256" y="43681"/>
                  <a:pt x="52622" y="45307"/>
                </a:cubicBezTo>
                <a:cubicBezTo>
                  <a:pt x="50987" y="46934"/>
                  <a:pt x="48522" y="46816"/>
                  <a:pt x="47289" y="47394"/>
                </a:cubicBezTo>
                <a:cubicBezTo>
                  <a:pt x="46056" y="47977"/>
                  <a:pt x="44265" y="47512"/>
                  <a:pt x="42313" y="47394"/>
                </a:cubicBezTo>
                <a:cubicBezTo>
                  <a:pt x="40360" y="47282"/>
                  <a:pt x="37309" y="48207"/>
                  <a:pt x="35591" y="46698"/>
                </a:cubicBezTo>
                <a:cubicBezTo>
                  <a:pt x="33872" y="45189"/>
                  <a:pt x="33275" y="42290"/>
                  <a:pt x="32004" y="38347"/>
                </a:cubicBezTo>
                <a:cubicBezTo>
                  <a:pt x="30732" y="34398"/>
                  <a:pt x="29203" y="27090"/>
                  <a:pt x="27970" y="23029"/>
                </a:cubicBezTo>
                <a:cubicBezTo>
                  <a:pt x="26737" y="18963"/>
                  <a:pt x="26486" y="16142"/>
                  <a:pt x="24606" y="13977"/>
                </a:cubicBezTo>
                <a:cubicBezTo>
                  <a:pt x="22726" y="11806"/>
                  <a:pt x="19430" y="10370"/>
                  <a:pt x="16702" y="10022"/>
                </a:cubicBezTo>
                <a:cubicBezTo>
                  <a:pt x="13974" y="9675"/>
                  <a:pt x="10554" y="9490"/>
                  <a:pt x="8245" y="11885"/>
                </a:cubicBezTo>
                <a:cubicBezTo>
                  <a:pt x="5941" y="14285"/>
                  <a:pt x="4239" y="18037"/>
                  <a:pt x="2867" y="24420"/>
                </a:cubicBezTo>
                <a:cubicBezTo>
                  <a:pt x="1495" y="30803"/>
                  <a:pt x="223" y="40663"/>
                  <a:pt x="0" y="50181"/>
                </a:cubicBezTo>
                <a:cubicBezTo>
                  <a:pt x="262" y="54825"/>
                  <a:pt x="-150" y="70951"/>
                  <a:pt x="1076" y="80121"/>
                </a:cubicBezTo>
                <a:cubicBezTo>
                  <a:pt x="2298" y="89286"/>
                  <a:pt x="5645" y="100918"/>
                  <a:pt x="7352" y="105187"/>
                </a:cubicBezTo>
                <a:cubicBezTo>
                  <a:pt x="9053" y="109455"/>
                  <a:pt x="10733" y="111547"/>
                  <a:pt x="12417" y="112708"/>
                </a:cubicBezTo>
                <a:cubicBezTo>
                  <a:pt x="14096" y="113869"/>
                  <a:pt x="18877" y="115557"/>
                  <a:pt x="21622" y="113376"/>
                </a:cubicBezTo>
                <a:close/>
              </a:path>
            </a:pathLst>
          </a:custGeom>
          <a:noFill/>
          <a:ln cap="flat" cmpd="sng" w="2540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320" name="Shape 1320"/>
          <p:cNvGrpSpPr/>
          <p:nvPr/>
        </p:nvGrpSpPr>
        <p:grpSpPr>
          <a:xfrm>
            <a:off x="4107720" y="3407171"/>
            <a:ext cx="3050838" cy="1434242"/>
            <a:chOff x="0" y="0"/>
            <a:chExt cx="3050837" cy="1434240"/>
          </a:xfrm>
        </p:grpSpPr>
        <p:sp>
          <p:nvSpPr>
            <p:cNvPr id="1321" name="Shape 1321"/>
            <p:cNvSpPr/>
            <p:nvPr/>
          </p:nvSpPr>
          <p:spPr>
            <a:xfrm>
              <a:off x="0" y="0"/>
              <a:ext cx="3050837" cy="1434240"/>
            </a:xfrm>
            <a:prstGeom prst="ellipse">
              <a:avLst/>
            </a:prstGeom>
            <a:solidFill>
              <a:srgbClr val="FFFF0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Font typeface="Calibri"/>
                <a:buNone/>
              </a:pPr>
              <a:r>
                <a:t/>
              </a:r>
              <a:endParaRPr b="0" i="0" sz="2800" u="none" cap="none" strike="noStrike">
                <a:solidFill>
                  <a:srgbClr val="000000"/>
                </a:solidFill>
                <a:latin typeface="Arial"/>
                <a:ea typeface="Arial"/>
                <a:cs typeface="Arial"/>
                <a:sym typeface="Arial"/>
              </a:endParaRPr>
            </a:p>
          </p:txBody>
        </p:sp>
        <p:sp>
          <p:nvSpPr>
            <p:cNvPr id="1322" name="Shape 1322"/>
            <p:cNvSpPr/>
            <p:nvPr/>
          </p:nvSpPr>
          <p:spPr>
            <a:xfrm>
              <a:off x="446783" y="358979"/>
              <a:ext cx="2157266"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3600" u="none" cap="none" strike="noStrike">
                  <a:solidFill>
                    <a:srgbClr val="404040"/>
                  </a:solidFill>
                  <a:latin typeface="Calibri"/>
                  <a:ea typeface="Calibri"/>
                  <a:cs typeface="Calibri"/>
                  <a:sym typeface="Calibri"/>
                </a:rPr>
                <a:t>YARN RM</a:t>
              </a:r>
            </a:p>
          </p:txBody>
        </p:sp>
      </p:grpSp>
      <p:cxnSp>
        <p:nvCxnSpPr>
          <p:cNvPr id="1323" name="Shape 1323"/>
          <p:cNvCxnSpPr/>
          <p:nvPr/>
        </p:nvCxnSpPr>
        <p:spPr>
          <a:xfrm flipH="1">
            <a:off x="7246178" y="3163290"/>
            <a:ext cx="6212300" cy="72567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324" name="Shape 1324"/>
          <p:cNvCxnSpPr/>
          <p:nvPr/>
        </p:nvCxnSpPr>
        <p:spPr>
          <a:xfrm>
            <a:off x="7262221" y="4314708"/>
            <a:ext cx="10017482" cy="0"/>
          </a:xfrm>
          <a:prstGeom prst="straightConnector1">
            <a:avLst/>
          </a:prstGeom>
          <a:noFill/>
          <a:ln cap="flat" cmpd="sng" w="114300">
            <a:solidFill>
              <a:srgbClr val="262626"/>
            </a:solidFill>
            <a:prstDash val="solid"/>
            <a:bevel/>
            <a:headEnd len="med" w="med" type="none"/>
            <a:tailEnd len="med" w="med" type="none"/>
          </a:ln>
          <a:effectLst>
            <a:outerShdw blurRad="76200" rotWithShape="0" dir="5400000" dist="38100">
              <a:srgbClr val="000000">
                <a:alpha val="37647"/>
              </a:srgbClr>
            </a:outerShdw>
          </a:effectLst>
        </p:spPr>
      </p:cxnSp>
      <p:cxnSp>
        <p:nvCxnSpPr>
          <p:cNvPr id="1325" name="Shape 1325"/>
          <p:cNvCxnSpPr/>
          <p:nvPr/>
        </p:nvCxnSpPr>
        <p:spPr>
          <a:xfrm>
            <a:off x="11436303"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326" name="Shape 1326"/>
          <p:cNvCxnSpPr/>
          <p:nvPr/>
        </p:nvCxnSpPr>
        <p:spPr>
          <a:xfrm>
            <a:off x="15309125"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327" name="Shape 1327"/>
          <p:cNvCxnSpPr/>
          <p:nvPr/>
        </p:nvCxnSpPr>
        <p:spPr>
          <a:xfrm>
            <a:off x="17222301"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328" name="Shape 1328"/>
          <p:cNvCxnSpPr/>
          <p:nvPr/>
        </p:nvCxnSpPr>
        <p:spPr>
          <a:xfrm flipH="1">
            <a:off x="11363368" y="10659642"/>
            <a:ext cx="5858932" cy="0"/>
          </a:xfrm>
          <a:prstGeom prst="straightConnector1">
            <a:avLst/>
          </a:prstGeom>
          <a:noFill/>
          <a:ln cap="flat" cmpd="sng" w="152400">
            <a:solidFill>
              <a:srgbClr val="C6D9F1"/>
            </a:solidFill>
            <a:prstDash val="solid"/>
            <a:bevel/>
            <a:headEnd len="med" w="med" type="none"/>
            <a:tailEnd len="med" w="med" type="none"/>
          </a:ln>
        </p:spPr>
      </p:cxnSp>
      <p:cxnSp>
        <p:nvCxnSpPr>
          <p:cNvPr id="1329" name="Shape 1329"/>
          <p:cNvCxnSpPr/>
          <p:nvPr/>
        </p:nvCxnSpPr>
        <p:spPr>
          <a:xfrm flipH="1" rot="10800000">
            <a:off x="15309126" y="8987199"/>
            <a:ext cx="2" cy="1748296"/>
          </a:xfrm>
          <a:prstGeom prst="straightConnector1">
            <a:avLst/>
          </a:prstGeom>
          <a:noFill/>
          <a:ln cap="flat" cmpd="sng" w="152400">
            <a:solidFill>
              <a:srgbClr val="C6D9F1"/>
            </a:solidFill>
            <a:prstDash val="solid"/>
            <a:bevel/>
            <a:headEnd len="lg" w="lg" type="triangle"/>
            <a:tailEnd len="lg" w="lg" type="triangle"/>
          </a:ln>
        </p:spPr>
      </p:cxnSp>
      <p:cxnSp>
        <p:nvCxnSpPr>
          <p:cNvPr id="1330" name="Shape 1330"/>
          <p:cNvCxnSpPr/>
          <p:nvPr/>
        </p:nvCxnSpPr>
        <p:spPr>
          <a:xfrm flipH="1" rot="10800000">
            <a:off x="17284443" y="8983056"/>
            <a:ext cx="2" cy="1748296"/>
          </a:xfrm>
          <a:prstGeom prst="straightConnector1">
            <a:avLst/>
          </a:prstGeom>
          <a:noFill/>
          <a:ln cap="flat" cmpd="sng" w="152400">
            <a:solidFill>
              <a:srgbClr val="C6D9F1"/>
            </a:solidFill>
            <a:prstDash val="solid"/>
            <a:bevel/>
            <a:headEnd len="lg" w="lg" type="triangle"/>
            <a:tailEnd len="lg" w="lg" type="triangle"/>
          </a:ln>
        </p:spPr>
      </p:cxnSp>
      <p:cxnSp>
        <p:nvCxnSpPr>
          <p:cNvPr id="1331" name="Shape 1331"/>
          <p:cNvCxnSpPr/>
          <p:nvPr/>
        </p:nvCxnSpPr>
        <p:spPr>
          <a:xfrm flipH="1" rot="10800000">
            <a:off x="11450110" y="8975535"/>
            <a:ext cx="2" cy="1748296"/>
          </a:xfrm>
          <a:prstGeom prst="straightConnector1">
            <a:avLst/>
          </a:prstGeom>
          <a:noFill/>
          <a:ln cap="flat" cmpd="sng" w="152400">
            <a:solidFill>
              <a:srgbClr val="C6D9F1"/>
            </a:solidFill>
            <a:prstDash val="solid"/>
            <a:bevel/>
            <a:headEnd len="lg" w="lg" type="triangle"/>
            <a:tailEnd len="lg" w="lg"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5" name="Shape 1335"/>
        <p:cNvGrpSpPr/>
        <p:nvPr/>
      </p:nvGrpSpPr>
      <p:grpSpPr>
        <a:xfrm>
          <a:off x="0" y="0"/>
          <a:ext cx="0" cy="0"/>
          <a:chOff x="0" y="0"/>
          <a:chExt cx="0" cy="0"/>
        </a:xfrm>
      </p:grpSpPr>
      <p:grpSp>
        <p:nvGrpSpPr>
          <p:cNvPr id="1336" name="Shape 1336"/>
          <p:cNvGrpSpPr/>
          <p:nvPr/>
        </p:nvGrpSpPr>
        <p:grpSpPr>
          <a:xfrm>
            <a:off x="3853492" y="3392510"/>
            <a:ext cx="7886072" cy="1564878"/>
            <a:chOff x="0" y="0"/>
            <a:chExt cx="7886071" cy="1564876"/>
          </a:xfrm>
        </p:grpSpPr>
        <p:sp>
          <p:nvSpPr>
            <p:cNvPr id="1337" name="Shape 1337"/>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38" name="Shape 1338"/>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39" name="Shape 1339"/>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grpSp>
        <p:nvGrpSpPr>
          <p:cNvPr id="1340" name="Shape 1340"/>
          <p:cNvGrpSpPr/>
          <p:nvPr/>
        </p:nvGrpSpPr>
        <p:grpSpPr>
          <a:xfrm>
            <a:off x="3853492" y="6038198"/>
            <a:ext cx="7886072" cy="1564876"/>
            <a:chOff x="0" y="0"/>
            <a:chExt cx="7886071" cy="1564876"/>
          </a:xfrm>
        </p:grpSpPr>
        <p:sp>
          <p:nvSpPr>
            <p:cNvPr id="1341" name="Shape 1341"/>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42" name="Shape 1342"/>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43" name="Shape 1343"/>
            <p:cNvSpPr/>
            <p:nvPr/>
          </p:nvSpPr>
          <p:spPr>
            <a:xfrm>
              <a:off x="537035" y="407207"/>
              <a:ext cx="490805" cy="75046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grpSp>
        <p:nvGrpSpPr>
          <p:cNvPr id="1344" name="Shape 1344"/>
          <p:cNvGrpSpPr/>
          <p:nvPr/>
        </p:nvGrpSpPr>
        <p:grpSpPr>
          <a:xfrm>
            <a:off x="12510538" y="3392510"/>
            <a:ext cx="7886072" cy="1564878"/>
            <a:chOff x="0" y="0"/>
            <a:chExt cx="7886071" cy="1564876"/>
          </a:xfrm>
        </p:grpSpPr>
        <p:sp>
          <p:nvSpPr>
            <p:cNvPr id="1345" name="Shape 1345"/>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46" name="Shape 1346"/>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47" name="Shape 1347"/>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grpSp>
        <p:nvGrpSpPr>
          <p:cNvPr id="1348" name="Shape 1348"/>
          <p:cNvGrpSpPr/>
          <p:nvPr/>
        </p:nvGrpSpPr>
        <p:grpSpPr>
          <a:xfrm>
            <a:off x="12510538" y="8770240"/>
            <a:ext cx="7886072" cy="1564878"/>
            <a:chOff x="0" y="0"/>
            <a:chExt cx="7886071" cy="1564876"/>
          </a:xfrm>
        </p:grpSpPr>
        <p:sp>
          <p:nvSpPr>
            <p:cNvPr id="1349" name="Shape 1349"/>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50" name="Shape 1350"/>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51" name="Shape 1351"/>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sp>
        <p:nvSpPr>
          <p:cNvPr id="1352" name="Shape 1352"/>
          <p:cNvSpPr/>
          <p:nvPr/>
        </p:nvSpPr>
        <p:spPr>
          <a:xfrm>
            <a:off x="5040473" y="3815267"/>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1353" name="Shape 1353"/>
          <p:cNvSpPr/>
          <p:nvPr/>
        </p:nvSpPr>
        <p:spPr>
          <a:xfrm>
            <a:off x="5459492" y="6507242"/>
            <a:ext cx="5808916"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1354" name="Shape 1354"/>
          <p:cNvSpPr/>
          <p:nvPr/>
        </p:nvSpPr>
        <p:spPr>
          <a:xfrm>
            <a:off x="14001426" y="3836571"/>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Adminstration</a:t>
            </a:r>
          </a:p>
        </p:txBody>
      </p:sp>
      <p:sp>
        <p:nvSpPr>
          <p:cNvPr id="1355" name="Shape 1355"/>
          <p:cNvSpPr/>
          <p:nvPr/>
        </p:nvSpPr>
        <p:spPr>
          <a:xfrm>
            <a:off x="14001426"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
        <p:nvSpPr>
          <p:cNvPr id="1356" name="Shape 1356"/>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grpSp>
        <p:nvGrpSpPr>
          <p:cNvPr id="1357" name="Shape 1357"/>
          <p:cNvGrpSpPr/>
          <p:nvPr/>
        </p:nvGrpSpPr>
        <p:grpSpPr>
          <a:xfrm>
            <a:off x="3853492" y="8770240"/>
            <a:ext cx="7886072" cy="1564878"/>
            <a:chOff x="0" y="0"/>
            <a:chExt cx="7886071" cy="1564876"/>
          </a:xfrm>
        </p:grpSpPr>
        <p:sp>
          <p:nvSpPr>
            <p:cNvPr id="1358" name="Shape 1358"/>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59" name="Shape 1359"/>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60" name="Shape 1360"/>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sp>
        <p:nvSpPr>
          <p:cNvPr id="1361" name="Shape 1361"/>
          <p:cNvSpPr/>
          <p:nvPr/>
        </p:nvSpPr>
        <p:spPr>
          <a:xfrm>
            <a:off x="5459492" y="9239286"/>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grpSp>
        <p:nvGrpSpPr>
          <p:cNvPr id="1362" name="Shape 1362"/>
          <p:cNvGrpSpPr/>
          <p:nvPr/>
        </p:nvGrpSpPr>
        <p:grpSpPr>
          <a:xfrm>
            <a:off x="12262284" y="5785098"/>
            <a:ext cx="8382581" cy="1663403"/>
            <a:chOff x="0" y="0"/>
            <a:chExt cx="8382580" cy="1663401"/>
          </a:xfrm>
        </p:grpSpPr>
        <p:sp>
          <p:nvSpPr>
            <p:cNvPr id="1363" name="Shape 1363"/>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800" u="none" cap="none" strike="noStrike">
                  <a:solidFill>
                    <a:srgbClr val="000000"/>
                  </a:solidFill>
                  <a:latin typeface="Arial"/>
                  <a:ea typeface="Arial"/>
                  <a:cs typeface="Arial"/>
                  <a:sym typeface="Arial"/>
                </a:rPr>
                <a:t>sp</a:t>
              </a:r>
            </a:p>
          </p:txBody>
        </p:sp>
        <p:sp>
          <p:nvSpPr>
            <p:cNvPr id="1364" name="Shape 1364"/>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65" name="Shape 1365"/>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sp>
        <p:nvSpPr>
          <p:cNvPr id="1366" name="Shape 1366"/>
          <p:cNvSpPr/>
          <p:nvPr/>
        </p:nvSpPr>
        <p:spPr>
          <a:xfrm>
            <a:off x="14038953" y="6303407"/>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0" name="Shape 1370"/>
        <p:cNvGrpSpPr/>
        <p:nvPr/>
      </p:nvGrpSpPr>
      <p:grpSpPr>
        <a:xfrm>
          <a:off x="0" y="0"/>
          <a:ext cx="0" cy="0"/>
          <a:chOff x="0" y="0"/>
          <a:chExt cx="0" cy="0"/>
        </a:xfrm>
      </p:grpSpPr>
      <p:sp>
        <p:nvSpPr>
          <p:cNvPr id="1371" name="Shape 1371"/>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What is Sparkling Water?</a:t>
            </a:r>
          </a:p>
        </p:txBody>
      </p:sp>
      <p:sp>
        <p:nvSpPr>
          <p:cNvPr id="1372" name="Shape 1372"/>
          <p:cNvSpPr/>
          <p:nvPr/>
        </p:nvSpPr>
        <p:spPr>
          <a:xfrm>
            <a:off x="3613421" y="2454723"/>
            <a:ext cx="16166027" cy="668955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365C0"/>
              </a:buClr>
              <a:buSzPct val="25000"/>
              <a:buFont typeface="Helvetica Neue"/>
              <a:buNone/>
            </a:pPr>
            <a:r>
              <a:rPr b="1" i="0" lang="en-US" sz="4680" u="none" cap="none" strike="noStrike">
                <a:solidFill>
                  <a:srgbClr val="0365C0"/>
                </a:solidFill>
                <a:latin typeface="Helvetica Neue"/>
                <a:ea typeface="Helvetica Neue"/>
                <a:cs typeface="Helvetica Neue"/>
                <a:sym typeface="Helvetica Neue"/>
              </a:rPr>
              <a:t>Provides</a:t>
            </a:r>
          </a:p>
          <a:p>
            <a:pPr indent="279400" lvl="1" marL="0" marR="0" rtl="0" algn="l">
              <a:lnSpc>
                <a:spcPct val="100000"/>
              </a:lnSpc>
              <a:spcBef>
                <a:spcPts val="5400"/>
              </a:spcBef>
              <a:spcAft>
                <a:spcPts val="0"/>
              </a:spcAft>
              <a:buClr>
                <a:srgbClr val="53585F"/>
              </a:buClr>
              <a:buSzPct val="25000"/>
              <a:buFont typeface="Helvetica Neue"/>
              <a:buNone/>
            </a:pPr>
            <a:r>
              <a:rPr b="0" i="0" lang="en-US" sz="4680" u="none" cap="none" strike="noStrike">
                <a:solidFill>
                  <a:srgbClr val="53585F"/>
                </a:solidFill>
                <a:latin typeface="Helvetica Neue"/>
                <a:ea typeface="Helvetica Neue"/>
                <a:cs typeface="Helvetica Neue"/>
                <a:sym typeface="Helvetica Neue"/>
              </a:rPr>
              <a:t>Transparent integration of H2O with Spark ecosystem</a:t>
            </a:r>
          </a:p>
          <a:p>
            <a:pPr indent="279400" lvl="1" marL="0" marR="0" rtl="0" algn="l">
              <a:lnSpc>
                <a:spcPct val="100000"/>
              </a:lnSpc>
              <a:spcBef>
                <a:spcPts val="5400"/>
              </a:spcBef>
              <a:spcAft>
                <a:spcPts val="0"/>
              </a:spcAft>
              <a:buClr>
                <a:srgbClr val="53585F"/>
              </a:buClr>
              <a:buSzPct val="25000"/>
              <a:buFont typeface="Helvetica Neue"/>
              <a:buNone/>
            </a:pPr>
            <a:r>
              <a:rPr b="0" i="0" lang="en-US" sz="4680" u="none" cap="none" strike="noStrike">
                <a:solidFill>
                  <a:srgbClr val="53585F"/>
                </a:solidFill>
                <a:latin typeface="Helvetica Neue"/>
                <a:ea typeface="Helvetica Neue"/>
                <a:cs typeface="Helvetica Neue"/>
                <a:sym typeface="Helvetica Neue"/>
              </a:rPr>
              <a:t>Transparent use of </a:t>
            </a:r>
            <a:r>
              <a:rPr b="0" i="0" lang="en-US" sz="4680" u="none" cap="none" strike="noStrike">
                <a:solidFill>
                  <a:srgbClr val="0365C0"/>
                </a:solidFill>
                <a:latin typeface="Helvetica Neue"/>
                <a:ea typeface="Helvetica Neue"/>
                <a:cs typeface="Helvetica Neue"/>
                <a:sym typeface="Helvetica Neue"/>
              </a:rPr>
              <a:t>H2O data structures</a:t>
            </a:r>
            <a:r>
              <a:rPr b="0" i="0" lang="en-US" sz="4680" u="none" cap="none" strike="noStrike">
                <a:solidFill>
                  <a:srgbClr val="53585F"/>
                </a:solidFill>
                <a:latin typeface="Helvetica Neue"/>
                <a:ea typeface="Helvetica Neue"/>
                <a:cs typeface="Helvetica Neue"/>
                <a:sym typeface="Helvetica Neue"/>
              </a:rPr>
              <a:t> and </a:t>
            </a:r>
            <a:r>
              <a:rPr b="0" i="0" lang="en-US" sz="4680" u="none" cap="none" strike="noStrike">
                <a:solidFill>
                  <a:srgbClr val="0365C0"/>
                </a:solidFill>
                <a:latin typeface="Helvetica Neue"/>
                <a:ea typeface="Helvetica Neue"/>
                <a:cs typeface="Helvetica Neue"/>
                <a:sym typeface="Helvetica Neue"/>
              </a:rPr>
              <a:t>algorithms</a:t>
            </a:r>
            <a:r>
              <a:rPr b="0" i="0" lang="en-US" sz="4680" u="none" cap="none" strike="noStrike">
                <a:solidFill>
                  <a:srgbClr val="53585F"/>
                </a:solidFill>
                <a:latin typeface="Helvetica Neue"/>
                <a:ea typeface="Helvetica Neue"/>
                <a:cs typeface="Helvetica Neue"/>
                <a:sym typeface="Helvetica Neue"/>
              </a:rPr>
              <a:t> with Spark API</a:t>
            </a:r>
          </a:p>
          <a:p>
            <a:pPr indent="279400" lvl="0" marL="0" marR="0" rtl="0" algn="l">
              <a:lnSpc>
                <a:spcPct val="100000"/>
              </a:lnSpc>
              <a:spcBef>
                <a:spcPts val="5400"/>
              </a:spcBef>
              <a:spcAft>
                <a:spcPts val="0"/>
              </a:spcAft>
              <a:buClr>
                <a:srgbClr val="0365C0"/>
              </a:buClr>
              <a:buSzPct val="25000"/>
              <a:buFont typeface="Helvetica Neue"/>
              <a:buNone/>
            </a:pPr>
            <a:r>
              <a:rPr b="1" i="0" lang="en-US" sz="4680" u="none" cap="none" strike="noStrike">
                <a:solidFill>
                  <a:srgbClr val="0365C0"/>
                </a:solidFill>
                <a:latin typeface="Helvetica Neue"/>
                <a:ea typeface="Helvetica Neue"/>
                <a:cs typeface="Helvetica Neue"/>
                <a:sym typeface="Helvetica Neue"/>
              </a:rPr>
              <a:t>Excels in existing Spark workflows requiring advanced Machine Learning algorithms</a:t>
            </a:r>
          </a:p>
        </p:txBody>
      </p:sp>
      <p:sp>
        <p:nvSpPr>
          <p:cNvPr id="1373" name="Shape 1373"/>
          <p:cNvSpPr/>
          <p:nvPr/>
        </p:nvSpPr>
        <p:spPr>
          <a:xfrm>
            <a:off x="1883216" y="10516534"/>
            <a:ext cx="13249574" cy="1206500"/>
          </a:xfrm>
          <a:prstGeom prst="rect">
            <a:avLst/>
          </a:prstGeom>
          <a:noFill/>
          <a:ln>
            <a:noFill/>
          </a:ln>
        </p:spPr>
        <p:txBody>
          <a:bodyPr anchorCtr="0" anchor="ctr" bIns="101600" lIns="101600" rIns="101600" tIns="101600">
            <a:noAutofit/>
          </a:bodyPr>
          <a:lstStyle/>
          <a:p>
            <a:pPr indent="444500" lvl="0" marL="0" marR="0" rtl="0" algn="l">
              <a:lnSpc>
                <a:spcPct val="100000"/>
              </a:lnSpc>
              <a:spcBef>
                <a:spcPts val="0"/>
              </a:spcBef>
              <a:spcAft>
                <a:spcPts val="0"/>
              </a:spcAft>
              <a:buClr>
                <a:srgbClr val="53585F"/>
              </a:buClr>
              <a:buSzPct val="25000"/>
              <a:buFont typeface="Helvetica Neue"/>
              <a:buNone/>
            </a:pPr>
            <a:r>
              <a:rPr b="1" i="0" lang="en-US" sz="6600" u="none" cap="none" strike="noStrike">
                <a:solidFill>
                  <a:srgbClr val="53585F"/>
                </a:solidFill>
                <a:latin typeface="Helvetica Neue"/>
                <a:ea typeface="Helvetica Neue"/>
                <a:cs typeface="Helvetica Neue"/>
                <a:sym typeface="Helvetica Neue"/>
              </a:rPr>
              <a:t>Platform for building</a:t>
            </a:r>
          </a:p>
        </p:txBody>
      </p:sp>
      <p:sp>
        <p:nvSpPr>
          <p:cNvPr id="1374" name="Shape 1374"/>
          <p:cNvSpPr/>
          <p:nvPr/>
        </p:nvSpPr>
        <p:spPr>
          <a:xfrm>
            <a:off x="9675953" y="9671984"/>
            <a:ext cx="12000463" cy="2895600"/>
          </a:xfrm>
          <a:prstGeom prst="rect">
            <a:avLst/>
          </a:prstGeom>
          <a:noFill/>
          <a:ln>
            <a:noFill/>
          </a:ln>
        </p:spPr>
        <p:txBody>
          <a:bodyPr anchorCtr="0" anchor="ctr" bIns="101600" lIns="101600" rIns="101600" tIns="101600">
            <a:noAutofit/>
          </a:bodyPr>
          <a:lstStyle/>
          <a:p>
            <a:pPr indent="0" lvl="0" marL="0" marR="0" rtl="0" algn="ctr">
              <a:lnSpc>
                <a:spcPct val="100000"/>
              </a:lnSpc>
              <a:spcBef>
                <a:spcPts val="0"/>
              </a:spcBef>
              <a:spcAft>
                <a:spcPts val="0"/>
              </a:spcAft>
              <a:buClr>
                <a:srgbClr val="0365C0"/>
              </a:buClr>
              <a:buSzPct val="25000"/>
              <a:buFont typeface="Helvetica Neue"/>
              <a:buNone/>
            </a:pPr>
            <a:r>
              <a:rPr b="1" i="0" lang="en-US" sz="8800" u="none" cap="none" strike="noStrike">
                <a:solidFill>
                  <a:srgbClr val="0365C0"/>
                </a:solidFill>
                <a:latin typeface="Helvetica Neue"/>
                <a:ea typeface="Helvetica Neue"/>
                <a:cs typeface="Helvetica Neue"/>
                <a:sym typeface="Helvetica Neue"/>
              </a:rPr>
              <a:t>Smarter ML</a:t>
            </a:r>
          </a:p>
          <a:p>
            <a:pPr indent="0" lvl="0" marL="0" marR="0" rtl="0" algn="ctr">
              <a:lnSpc>
                <a:spcPct val="100000"/>
              </a:lnSpc>
              <a:spcBef>
                <a:spcPts val="0"/>
              </a:spcBef>
              <a:spcAft>
                <a:spcPts val="0"/>
              </a:spcAft>
              <a:buClr>
                <a:srgbClr val="0365C0"/>
              </a:buClr>
              <a:buSzPct val="25000"/>
              <a:buFont typeface="Helvetica Neue"/>
              <a:buNone/>
            </a:pPr>
            <a:r>
              <a:rPr b="1" i="0" lang="en-US" sz="8800" u="none" cap="none" strike="noStrike">
                <a:solidFill>
                  <a:srgbClr val="0365C0"/>
                </a:solidFill>
                <a:latin typeface="Helvetica Neue"/>
                <a:ea typeface="Helvetica Neue"/>
                <a:cs typeface="Helvetica Neue"/>
                <a:sym typeface="Helvetica Neue"/>
              </a:rPr>
              <a:t>Applications</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8" name="Shape 1378"/>
        <p:cNvGrpSpPr/>
        <p:nvPr/>
      </p:nvGrpSpPr>
      <p:grpSpPr>
        <a:xfrm>
          <a:off x="0" y="0"/>
          <a:ext cx="0" cy="0"/>
          <a:chOff x="0" y="0"/>
          <a:chExt cx="0" cy="0"/>
        </a:xfrm>
      </p:grpSpPr>
      <p:sp>
        <p:nvSpPr>
          <p:cNvPr id="1379" name="Shape 1379"/>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What is Sparkling Water?</a:t>
            </a:r>
          </a:p>
        </p:txBody>
      </p:sp>
      <p:pic>
        <p:nvPicPr>
          <p:cNvPr id="1380" name="Shape 1380"/>
          <p:cNvPicPr preferRelativeResize="0"/>
          <p:nvPr/>
        </p:nvPicPr>
        <p:blipFill rotWithShape="1">
          <a:blip r:embed="rId3">
            <a:alphaModFix/>
          </a:blip>
          <a:srcRect b="0" l="0" r="0" t="0"/>
          <a:stretch/>
        </p:blipFill>
        <p:spPr>
          <a:xfrm>
            <a:off x="3546396" y="2313383"/>
            <a:ext cx="15655292" cy="1103953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4" name="Shape 1384"/>
        <p:cNvGrpSpPr/>
        <p:nvPr/>
      </p:nvGrpSpPr>
      <p:grpSpPr>
        <a:xfrm>
          <a:off x="0" y="0"/>
          <a:ext cx="0" cy="0"/>
          <a:chOff x="0" y="0"/>
          <a:chExt cx="0" cy="0"/>
        </a:xfrm>
      </p:grpSpPr>
      <p:sp>
        <p:nvSpPr>
          <p:cNvPr id="1385" name="Shape 1385"/>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Spark and H2O Data Sharing</a:t>
            </a:r>
          </a:p>
        </p:txBody>
      </p:sp>
      <p:pic>
        <p:nvPicPr>
          <p:cNvPr id="1386" name="Shape 1386"/>
          <p:cNvPicPr preferRelativeResize="0"/>
          <p:nvPr/>
        </p:nvPicPr>
        <p:blipFill rotWithShape="1">
          <a:blip r:embed="rId3">
            <a:alphaModFix/>
          </a:blip>
          <a:srcRect b="0" l="0" r="0" t="0"/>
          <a:stretch/>
        </p:blipFill>
        <p:spPr>
          <a:xfrm>
            <a:off x="3409762" y="1939552"/>
            <a:ext cx="17778895" cy="1174797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0" name="Shape 1390"/>
        <p:cNvGrpSpPr/>
        <p:nvPr/>
      </p:nvGrpSpPr>
      <p:grpSpPr>
        <a:xfrm>
          <a:off x="0" y="0"/>
          <a:ext cx="0" cy="0"/>
          <a:chOff x="0" y="0"/>
          <a:chExt cx="0" cy="0"/>
        </a:xfrm>
      </p:grpSpPr>
      <p:sp>
        <p:nvSpPr>
          <p:cNvPr id="1391" name="Shape 1391"/>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Simple Spam Detector</a:t>
            </a:r>
          </a:p>
        </p:txBody>
      </p:sp>
      <p:pic>
        <p:nvPicPr>
          <p:cNvPr id="1392" name="Shape 1392"/>
          <p:cNvPicPr preferRelativeResize="0"/>
          <p:nvPr/>
        </p:nvPicPr>
        <p:blipFill rotWithShape="1">
          <a:blip r:embed="rId3">
            <a:alphaModFix/>
          </a:blip>
          <a:srcRect b="0" l="0" r="0" t="0"/>
          <a:stretch/>
        </p:blipFill>
        <p:spPr>
          <a:xfrm>
            <a:off x="4295353" y="2466101"/>
            <a:ext cx="8055571" cy="8055571"/>
          </a:xfrm>
          <a:prstGeom prst="rect">
            <a:avLst/>
          </a:prstGeom>
          <a:noFill/>
          <a:ln>
            <a:noFill/>
          </a:ln>
        </p:spPr>
      </p:pic>
      <p:pic>
        <p:nvPicPr>
          <p:cNvPr id="1393" name="Shape 1393"/>
          <p:cNvPicPr preferRelativeResize="0"/>
          <p:nvPr/>
        </p:nvPicPr>
        <p:blipFill rotWithShape="1">
          <a:blip r:embed="rId4">
            <a:alphaModFix/>
          </a:blip>
          <a:srcRect b="0" l="0" r="0" t="0"/>
          <a:stretch/>
        </p:blipFill>
        <p:spPr>
          <a:xfrm>
            <a:off x="14086123" y="3474662"/>
            <a:ext cx="6154242" cy="6038450"/>
          </a:xfrm>
          <a:prstGeom prst="rect">
            <a:avLst/>
          </a:prstGeom>
          <a:noFill/>
          <a:ln>
            <a:noFill/>
          </a:ln>
        </p:spPr>
      </p:pic>
      <p:sp>
        <p:nvSpPr>
          <p:cNvPr id="1394" name="Shape 1394"/>
          <p:cNvSpPr/>
          <p:nvPr/>
        </p:nvSpPr>
        <p:spPr>
          <a:xfrm>
            <a:off x="11039981" y="5260308"/>
            <a:ext cx="4071689" cy="188468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365C0"/>
              </a:buClr>
              <a:buSzPct val="25000"/>
              <a:buFont typeface="Helvetica Neue"/>
              <a:buNone/>
            </a:pPr>
            <a:r>
              <a:rPr b="1" i="0" lang="en-US" sz="11200" u="none" cap="none" strike="noStrike">
                <a:solidFill>
                  <a:srgbClr val="0365C0"/>
                </a:solidFill>
                <a:latin typeface="Helvetica Neue"/>
                <a:ea typeface="Helvetica Neue"/>
                <a:cs typeface="Helvetica Neue"/>
                <a:sym typeface="Helvetica Neue"/>
              </a:rPr>
              <a:t>OR</a:t>
            </a:r>
          </a:p>
        </p:txBody>
      </p:sp>
      <p:sp>
        <p:nvSpPr>
          <p:cNvPr id="1395" name="Shape 1395"/>
          <p:cNvSpPr/>
          <p:nvPr/>
        </p:nvSpPr>
        <p:spPr>
          <a:xfrm>
            <a:off x="6553610" y="11243642"/>
            <a:ext cx="11777918" cy="109728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365C0"/>
              </a:buClr>
              <a:buSzPct val="25000"/>
              <a:buFont typeface="Helvetica Neue"/>
              <a:buNone/>
            </a:pPr>
            <a:r>
              <a:rPr b="1" i="0" lang="en-US" sz="6000" u="none" cap="none" strike="noStrike">
                <a:solidFill>
                  <a:srgbClr val="0365C0"/>
                </a:solidFill>
                <a:latin typeface="Helvetica Neue"/>
                <a:ea typeface="Helvetica Neue"/>
                <a:cs typeface="Helvetica Neue"/>
                <a:sym typeface="Helvetica Neue"/>
              </a:rPr>
              <a:t>Detect spam text messages</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9" name="Shape 1399"/>
        <p:cNvGrpSpPr/>
        <p:nvPr/>
      </p:nvGrpSpPr>
      <p:grpSpPr>
        <a:xfrm>
          <a:off x="0" y="0"/>
          <a:ext cx="0" cy="0"/>
          <a:chOff x="0" y="0"/>
          <a:chExt cx="0" cy="0"/>
        </a:xfrm>
      </p:grpSpPr>
      <p:sp>
        <p:nvSpPr>
          <p:cNvPr id="1400" name="Shape 1400"/>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53585F"/>
              </a:buClr>
              <a:buSzPct val="25000"/>
              <a:buFont typeface="Helvetica Neue"/>
              <a:buNone/>
            </a:pPr>
            <a:r>
              <a:rPr b="1" i="0" lang="en-US" sz="10304" u="none" cap="none" strike="noStrike">
                <a:solidFill>
                  <a:srgbClr val="53585F"/>
                </a:solidFill>
                <a:latin typeface="Helvetica Neue"/>
                <a:ea typeface="Helvetica Neue"/>
                <a:cs typeface="Helvetica Neue"/>
                <a:sym typeface="Helvetica Neue"/>
              </a:rPr>
              <a:t>Data example</a:t>
            </a:r>
          </a:p>
        </p:txBody>
      </p:sp>
      <p:sp>
        <p:nvSpPr>
          <p:cNvPr id="1401" name="Shape 1401"/>
          <p:cNvSpPr txBox="1"/>
          <p:nvPr>
            <p:ph idx="1" type="body"/>
          </p:nvPr>
        </p:nvSpPr>
        <p:spPr>
          <a:xfrm>
            <a:off x="3962400" y="3200400"/>
            <a:ext cx="16459200" cy="9051926"/>
          </a:xfrm>
          <a:prstGeom prst="rect">
            <a:avLst/>
          </a:prstGeom>
          <a:noFill/>
          <a:ln>
            <a:noFill/>
          </a:ln>
        </p:spPr>
        <p:txBody>
          <a:bodyPr anchorCtr="0" anchor="t" bIns="91425" lIns="91425" rIns="91425" tIns="91425">
            <a:noAutofit/>
          </a:bodyPr>
          <a:lstStyle/>
          <a:p>
            <a:pPr indent="-514350" lvl="0" marL="514350" marR="0" rtl="0" algn="l">
              <a:lnSpc>
                <a:spcPct val="100000"/>
              </a:lnSpc>
              <a:spcBef>
                <a:spcPts val="0"/>
              </a:spcBef>
              <a:spcAft>
                <a:spcPts val="0"/>
              </a:spcAft>
              <a:buClr>
                <a:srgbClr val="53585F"/>
              </a:buClr>
              <a:buSzPct val="100000"/>
              <a:buFont typeface="Arial"/>
              <a:buNone/>
            </a:pPr>
            <a:r>
              <a:t/>
            </a:r>
            <a:endParaRPr b="0" i="0" sz="6400" u="none" cap="none" strike="noStrike">
              <a:solidFill>
                <a:srgbClr val="595959"/>
              </a:solidFill>
              <a:latin typeface="Calibri"/>
              <a:ea typeface="Calibri"/>
              <a:cs typeface="Calibri"/>
              <a:sym typeface="Calibri"/>
            </a:endParaRPr>
          </a:p>
        </p:txBody>
      </p:sp>
      <p:pic>
        <p:nvPicPr>
          <p:cNvPr id="1402" name="Shape 1402"/>
          <p:cNvPicPr preferRelativeResize="0"/>
          <p:nvPr/>
        </p:nvPicPr>
        <p:blipFill rotWithShape="1">
          <a:blip r:embed="rId3">
            <a:alphaModFix/>
          </a:blip>
          <a:srcRect b="0" l="0" r="0" t="0"/>
          <a:stretch/>
        </p:blipFill>
        <p:spPr>
          <a:xfrm>
            <a:off x="4112055" y="3304080"/>
            <a:ext cx="16159887" cy="754727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6" name="Shape 1406"/>
        <p:cNvGrpSpPr/>
        <p:nvPr/>
      </p:nvGrpSpPr>
      <p:grpSpPr>
        <a:xfrm>
          <a:off x="0" y="0"/>
          <a:ext cx="0" cy="0"/>
          <a:chOff x="0" y="0"/>
          <a:chExt cx="0" cy="0"/>
        </a:xfrm>
      </p:grpSpPr>
      <p:sp>
        <p:nvSpPr>
          <p:cNvPr id="1407" name="Shape 1407"/>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53585F"/>
              </a:buClr>
              <a:buSzPct val="25000"/>
              <a:buFont typeface="Helvetica Neue"/>
              <a:buNone/>
            </a:pPr>
            <a:r>
              <a:rPr b="1" i="0" lang="en-US" sz="10304" u="none" cap="none" strike="noStrike">
                <a:solidFill>
                  <a:srgbClr val="53585F"/>
                </a:solidFill>
                <a:latin typeface="Helvetica Neue"/>
                <a:ea typeface="Helvetica Neue"/>
                <a:cs typeface="Helvetica Neue"/>
                <a:sym typeface="Helvetica Neue"/>
              </a:rPr>
              <a:t>ML Workflow</a:t>
            </a:r>
          </a:p>
        </p:txBody>
      </p:sp>
      <p:sp>
        <p:nvSpPr>
          <p:cNvPr id="1408" name="Shape 1408"/>
          <p:cNvSpPr txBox="1"/>
          <p:nvPr>
            <p:ph idx="1" type="body"/>
          </p:nvPr>
        </p:nvSpPr>
        <p:spPr>
          <a:xfrm>
            <a:off x="3962400" y="3763294"/>
            <a:ext cx="16459200" cy="9051926"/>
          </a:xfrm>
          <a:prstGeom prst="rect">
            <a:avLst/>
          </a:prstGeom>
          <a:noFill/>
          <a:ln>
            <a:noFill/>
          </a:ln>
        </p:spPr>
        <p:txBody>
          <a:bodyPr anchorCtr="0" anchor="t" bIns="91425" lIns="91425" rIns="91425" tIns="91425">
            <a:noAutofit/>
          </a:bodyPr>
          <a:lstStyle/>
          <a:p>
            <a:pPr indent="-846665" lvl="0" marL="846665" marR="0" rtl="0" algn="l">
              <a:lnSpc>
                <a:spcPct val="100000"/>
              </a:lnSpc>
              <a:spcBef>
                <a:spcPts val="0"/>
              </a:spcBef>
              <a:spcAft>
                <a:spcPts val="0"/>
              </a:spcAft>
              <a:buClr>
                <a:srgbClr val="53585F"/>
              </a:buClr>
              <a:buSzPct val="100000"/>
              <a:buFont typeface="Arial"/>
              <a:buAutoNum type="arabicPeriod"/>
            </a:pPr>
            <a:r>
              <a:rPr b="0" i="0" lang="en-US" sz="4800" u="none" cap="none" strike="noStrike">
                <a:solidFill>
                  <a:srgbClr val="53585F"/>
                </a:solidFill>
                <a:latin typeface="Helvetica Neue"/>
                <a:ea typeface="Helvetica Neue"/>
                <a:cs typeface="Helvetica Neue"/>
                <a:sym typeface="Helvetica Neue"/>
              </a:rPr>
              <a:t>Extract data</a:t>
            </a:r>
          </a:p>
          <a:p>
            <a:pPr indent="-846665" lvl="0" marL="846665" marR="0" rtl="0" algn="l">
              <a:lnSpc>
                <a:spcPct val="100000"/>
              </a:lnSpc>
              <a:spcBef>
                <a:spcPts val="5900"/>
              </a:spcBef>
              <a:spcAft>
                <a:spcPts val="0"/>
              </a:spcAft>
              <a:buClr>
                <a:srgbClr val="53585F"/>
              </a:buClr>
              <a:buSzPct val="100000"/>
              <a:buFont typeface="Arial"/>
              <a:buAutoNum type="arabicPeriod"/>
            </a:pPr>
            <a:r>
              <a:rPr b="0" i="0" lang="en-US" sz="4800" u="none" cap="none" strike="noStrike">
                <a:solidFill>
                  <a:srgbClr val="53585F"/>
                </a:solidFill>
                <a:latin typeface="Helvetica Neue"/>
                <a:ea typeface="Helvetica Neue"/>
                <a:cs typeface="Helvetica Neue"/>
                <a:sym typeface="Helvetica Neue"/>
              </a:rPr>
              <a:t>Transform, tokenize messages</a:t>
            </a:r>
          </a:p>
          <a:p>
            <a:pPr indent="-846665" lvl="0" marL="846665" marR="0" rtl="0" algn="l">
              <a:lnSpc>
                <a:spcPct val="100000"/>
              </a:lnSpc>
              <a:spcBef>
                <a:spcPts val="5900"/>
              </a:spcBef>
              <a:spcAft>
                <a:spcPts val="0"/>
              </a:spcAft>
              <a:buClr>
                <a:srgbClr val="53585F"/>
              </a:buClr>
              <a:buSzPct val="100000"/>
              <a:buFont typeface="Arial"/>
              <a:buAutoNum type="arabicPeriod"/>
            </a:pPr>
            <a:r>
              <a:rPr b="0" i="0" lang="en-US" sz="4800" u="none" cap="none" strike="noStrike">
                <a:solidFill>
                  <a:srgbClr val="53585F"/>
                </a:solidFill>
                <a:latin typeface="Helvetica Neue"/>
                <a:ea typeface="Helvetica Neue"/>
                <a:cs typeface="Helvetica Neue"/>
                <a:sym typeface="Helvetica Neue"/>
              </a:rPr>
              <a:t>Build Tf-IDF model</a:t>
            </a:r>
          </a:p>
          <a:p>
            <a:pPr indent="-846665" lvl="0" marL="846665" marR="0" rtl="0" algn="l">
              <a:lnSpc>
                <a:spcPct val="100000"/>
              </a:lnSpc>
              <a:spcBef>
                <a:spcPts val="5900"/>
              </a:spcBef>
              <a:spcAft>
                <a:spcPts val="0"/>
              </a:spcAft>
              <a:buClr>
                <a:srgbClr val="53585F"/>
              </a:buClr>
              <a:buSzPct val="100000"/>
              <a:buFont typeface="Arial"/>
              <a:buAutoNum type="arabicPeriod"/>
            </a:pPr>
            <a:r>
              <a:rPr b="0" i="0" lang="en-US" sz="4800" u="none" cap="none" strike="noStrike">
                <a:solidFill>
                  <a:srgbClr val="53585F"/>
                </a:solidFill>
                <a:latin typeface="Helvetica Neue"/>
                <a:ea typeface="Helvetica Neue"/>
                <a:cs typeface="Helvetica Neue"/>
                <a:sym typeface="Helvetica Neue"/>
              </a:rPr>
              <a:t>Create and evaluate </a:t>
            </a:r>
            <a:br>
              <a:rPr b="0" i="0" lang="en-US" sz="4800" u="none" cap="none" strike="noStrike">
                <a:solidFill>
                  <a:srgbClr val="53585F"/>
                </a:solidFill>
                <a:latin typeface="Helvetica Neue"/>
                <a:ea typeface="Helvetica Neue"/>
                <a:cs typeface="Helvetica Neue"/>
                <a:sym typeface="Helvetica Neue"/>
              </a:rPr>
            </a:br>
            <a:r>
              <a:rPr b="0" i="0" lang="en-US" sz="4800" u="none" cap="none" strike="noStrike">
                <a:solidFill>
                  <a:srgbClr val="0365C0"/>
                </a:solidFill>
                <a:latin typeface="Helvetica Neue"/>
                <a:ea typeface="Helvetica Neue"/>
                <a:cs typeface="Helvetica Neue"/>
                <a:sym typeface="Helvetica Neue"/>
              </a:rPr>
              <a:t>Deep Learning</a:t>
            </a:r>
            <a:r>
              <a:rPr b="0" i="0" lang="en-US" sz="4800" u="none" cap="none" strike="noStrike">
                <a:solidFill>
                  <a:srgbClr val="53585F"/>
                </a:solidFill>
                <a:latin typeface="Helvetica Neue"/>
                <a:ea typeface="Helvetica Neue"/>
                <a:cs typeface="Helvetica Neue"/>
                <a:sym typeface="Helvetica Neue"/>
              </a:rPr>
              <a:t> model</a:t>
            </a:r>
          </a:p>
          <a:p>
            <a:pPr indent="-846665" lvl="0" marL="846665" marR="0" rtl="0" algn="l">
              <a:lnSpc>
                <a:spcPct val="100000"/>
              </a:lnSpc>
              <a:spcBef>
                <a:spcPts val="5900"/>
              </a:spcBef>
              <a:spcAft>
                <a:spcPts val="0"/>
              </a:spcAft>
              <a:buClr>
                <a:srgbClr val="53585F"/>
              </a:buClr>
              <a:buSzPct val="100000"/>
              <a:buFont typeface="Arial"/>
              <a:buAutoNum type="arabicPeriod"/>
            </a:pPr>
            <a:r>
              <a:rPr b="0" i="0" lang="en-US" sz="4800" u="none" cap="none" strike="noStrike">
                <a:solidFill>
                  <a:srgbClr val="53585F"/>
                </a:solidFill>
                <a:latin typeface="Helvetica Neue"/>
                <a:ea typeface="Helvetica Neue"/>
                <a:cs typeface="Helvetica Neue"/>
                <a:sym typeface="Helvetica Neue"/>
              </a:rPr>
              <a:t>Use the model to detect </a:t>
            </a:r>
            <a:br>
              <a:rPr b="0" i="0" lang="en-US" sz="4800" u="none" cap="none" strike="noStrike">
                <a:solidFill>
                  <a:srgbClr val="53585F"/>
                </a:solidFill>
                <a:latin typeface="Helvetica Neue"/>
                <a:ea typeface="Helvetica Neue"/>
                <a:cs typeface="Helvetica Neue"/>
                <a:sym typeface="Helvetica Neue"/>
              </a:rPr>
            </a:br>
            <a:r>
              <a:rPr b="0" i="0" lang="en-US" sz="4800" u="none" cap="none" strike="noStrike">
                <a:solidFill>
                  <a:srgbClr val="53585F"/>
                </a:solidFill>
                <a:latin typeface="Helvetica Neue"/>
                <a:ea typeface="Helvetica Neue"/>
                <a:cs typeface="Helvetica Neue"/>
                <a:sym typeface="Helvetica Neue"/>
              </a:rPr>
              <a:t>spam</a:t>
            </a:r>
          </a:p>
        </p:txBody>
      </p:sp>
      <p:sp>
        <p:nvSpPr>
          <p:cNvPr id="1409" name="Shape 1409"/>
          <p:cNvSpPr/>
          <p:nvPr/>
        </p:nvSpPr>
        <p:spPr>
          <a:xfrm>
            <a:off x="4924314" y="2001872"/>
            <a:ext cx="13503394" cy="15290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365C0"/>
              </a:buClr>
              <a:buSzPct val="25000"/>
              <a:buFont typeface="Helvetica Neue"/>
              <a:buNone/>
            </a:pPr>
            <a:r>
              <a:rPr b="1" i="0" lang="en-US" sz="4400" u="none" cap="none" strike="noStrike">
                <a:solidFill>
                  <a:srgbClr val="0365C0"/>
                </a:solidFill>
                <a:latin typeface="Helvetica Neue"/>
                <a:ea typeface="Helvetica Neue"/>
                <a:cs typeface="Helvetica Neue"/>
                <a:sym typeface="Helvetica Neue"/>
              </a:rPr>
              <a:t>Goal: For a given text message identify if it is spam or not</a:t>
            </a:r>
          </a:p>
        </p:txBody>
      </p:sp>
      <p:pic>
        <p:nvPicPr>
          <p:cNvPr id="1410" name="Shape 1410"/>
          <p:cNvPicPr preferRelativeResize="0"/>
          <p:nvPr/>
        </p:nvPicPr>
        <p:blipFill rotWithShape="1">
          <a:blip r:embed="rId3">
            <a:alphaModFix/>
          </a:blip>
          <a:srcRect b="0" l="0" r="0" t="0"/>
          <a:stretch/>
        </p:blipFill>
        <p:spPr>
          <a:xfrm>
            <a:off x="12401932" y="6741128"/>
            <a:ext cx="7849448" cy="48404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grpSp>
        <p:nvGrpSpPr>
          <p:cNvPr id="263" name="Shape 263"/>
          <p:cNvGrpSpPr/>
          <p:nvPr/>
        </p:nvGrpSpPr>
        <p:grpSpPr>
          <a:xfrm>
            <a:off x="4210678" y="1644628"/>
            <a:ext cx="15962644" cy="10892161"/>
            <a:chOff x="0" y="0"/>
            <a:chExt cx="15962642" cy="10892158"/>
          </a:xfrm>
        </p:grpSpPr>
        <p:pic>
          <p:nvPicPr>
            <p:cNvPr id="264" name="Shape 264"/>
            <p:cNvPicPr preferRelativeResize="0"/>
            <p:nvPr/>
          </p:nvPicPr>
          <p:blipFill rotWithShape="1">
            <a:blip r:embed="rId3">
              <a:alphaModFix/>
            </a:blip>
            <a:srcRect b="0" l="0" r="0" t="0"/>
            <a:stretch/>
          </p:blipFill>
          <p:spPr>
            <a:xfrm>
              <a:off x="0" y="0"/>
              <a:ext cx="15962642" cy="10892158"/>
            </a:xfrm>
            <a:prstGeom prst="rect">
              <a:avLst/>
            </a:prstGeom>
            <a:noFill/>
            <a:ln>
              <a:noFill/>
            </a:ln>
          </p:spPr>
        </p:pic>
        <p:sp>
          <p:nvSpPr>
            <p:cNvPr id="265" name="Shape 265"/>
            <p:cNvSpPr/>
            <p:nvPr/>
          </p:nvSpPr>
          <p:spPr>
            <a:xfrm>
              <a:off x="1577999" y="2368569"/>
              <a:ext cx="1181597" cy="520800"/>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grpSp>
      <p:sp>
        <p:nvSpPr>
          <p:cNvPr id="266" name="Shape 266"/>
          <p:cNvSpPr txBox="1"/>
          <p:nvPr>
            <p:ph type="title"/>
          </p:nvPr>
        </p:nvSpPr>
        <p:spPr>
          <a:xfrm>
            <a:off x="3962400" y="-45126"/>
            <a:ext cx="16459200" cy="1602279"/>
          </a:xfrm>
          <a:prstGeom prst="rect">
            <a:avLst/>
          </a:prstGeom>
          <a:noFill/>
          <a:ln>
            <a:noFill/>
          </a:ln>
        </p:spPr>
        <p:txBody>
          <a:bodyPr anchorCtr="0" anchor="b" bIns="91375" lIns="91375" rIns="91375" tIns="91375">
            <a:noAutofit/>
          </a:bodyPr>
          <a:lstStyle/>
          <a:p>
            <a:pPr indent="0" lvl="0" marL="0" marR="0" rtl="0" algn="ctr">
              <a:lnSpc>
                <a:spcPct val="107407"/>
              </a:lnSpc>
              <a:spcBef>
                <a:spcPts val="0"/>
              </a:spcBef>
              <a:spcAft>
                <a:spcPts val="0"/>
              </a:spcAft>
              <a:buClr>
                <a:srgbClr val="000000"/>
              </a:buClr>
              <a:buSzPct val="25000"/>
              <a:buFont typeface="Calibri"/>
              <a:buNone/>
            </a:pPr>
            <a:r>
              <a:rPr b="0" i="0" lang="en-US" sz="8650" u="none" cap="none" strike="noStrike">
                <a:solidFill>
                  <a:srgbClr val="000000"/>
                </a:solidFill>
                <a:latin typeface="Calibri"/>
                <a:ea typeface="Calibri"/>
                <a:cs typeface="Calibri"/>
                <a:sym typeface="Calibri"/>
              </a:rPr>
              <a:t>Performance</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4" name="Shape 1414"/>
        <p:cNvGrpSpPr/>
        <p:nvPr/>
      </p:nvGrpSpPr>
      <p:grpSpPr>
        <a:xfrm>
          <a:off x="0" y="0"/>
          <a:ext cx="0" cy="0"/>
          <a:chOff x="0" y="0"/>
          <a:chExt cx="0" cy="0"/>
        </a:xfrm>
      </p:grpSpPr>
      <p:sp>
        <p:nvSpPr>
          <p:cNvPr id="1415" name="Shape 1415"/>
          <p:cNvSpPr txBox="1"/>
          <p:nvPr>
            <p:ph type="title"/>
          </p:nvPr>
        </p:nvSpPr>
        <p:spPr>
          <a:xfrm>
            <a:off x="8102600" y="5007773"/>
            <a:ext cx="7784603" cy="3171192"/>
          </a:xfrm>
          <a:prstGeom prst="rect">
            <a:avLst/>
          </a:prstGeom>
          <a:noFill/>
          <a:ln>
            <a:noFill/>
          </a:ln>
        </p:spPr>
        <p:txBody>
          <a:bodyPr anchorCtr="0" anchor="b" bIns="182825" lIns="182825" rIns="182825" tIns="182825">
            <a:noAutofit/>
          </a:bodyPr>
          <a:lstStyle/>
          <a:p>
            <a:pPr indent="0" lvl="0" marL="0" marR="0" rtl="0" algn="ctr">
              <a:lnSpc>
                <a:spcPct val="100000"/>
              </a:lnSpc>
              <a:spcBef>
                <a:spcPts val="0"/>
              </a:spcBef>
              <a:spcAft>
                <a:spcPts val="0"/>
              </a:spcAft>
              <a:buClr>
                <a:srgbClr val="FFFFFF"/>
              </a:buClr>
              <a:buSzPct val="25000"/>
              <a:buFont typeface="Arial"/>
              <a:buNone/>
            </a:pPr>
            <a:r>
              <a:rPr b="0" i="0" lang="en-US" sz="5510" u="none" cap="none" strike="noStrike">
                <a:solidFill>
                  <a:srgbClr val="FFFFFF"/>
                </a:solidFill>
                <a:latin typeface="Arial"/>
                <a:ea typeface="Arial"/>
                <a:cs typeface="Arial"/>
                <a:sym typeface="Arial"/>
              </a:rPr>
              <a:t>Demo:</a:t>
            </a:r>
          </a:p>
          <a:p>
            <a:pPr indent="0" lvl="0" marL="0" marR="0" rtl="0" algn="ctr">
              <a:lnSpc>
                <a:spcPct val="100000"/>
              </a:lnSpc>
              <a:spcBef>
                <a:spcPts val="0"/>
              </a:spcBef>
              <a:spcAft>
                <a:spcPts val="0"/>
              </a:spcAft>
              <a:buClr>
                <a:srgbClr val="FFFFFF"/>
              </a:buClr>
              <a:buSzPct val="25000"/>
              <a:buFont typeface="Arial"/>
              <a:buNone/>
            </a:pPr>
            <a:r>
              <a:rPr b="0" i="0" lang="en-US" sz="5510" u="none" cap="none" strike="noStrike">
                <a:solidFill>
                  <a:srgbClr val="FFFFFF"/>
                </a:solidFill>
                <a:latin typeface="Arial"/>
                <a:ea typeface="Arial"/>
                <a:cs typeface="Arial"/>
                <a:sym typeface="Arial"/>
              </a:rPr>
              <a:t>Sparkling Shell</a:t>
            </a:r>
          </a:p>
          <a:p>
            <a:pPr indent="0" lvl="0" marL="0" marR="0" rtl="0" algn="ctr">
              <a:lnSpc>
                <a:spcPct val="100000"/>
              </a:lnSpc>
              <a:spcBef>
                <a:spcPts val="0"/>
              </a:spcBef>
              <a:spcAft>
                <a:spcPts val="0"/>
              </a:spcAft>
              <a:buClr>
                <a:srgbClr val="FFFFFF"/>
              </a:buClr>
              <a:buSzPct val="25000"/>
              <a:buFont typeface="Arial"/>
              <a:buNone/>
            </a:pPr>
            <a:r>
              <a:rPr b="0" i="0" lang="en-US" sz="5510" u="none" cap="none" strike="noStrike">
                <a:solidFill>
                  <a:srgbClr val="FFFFFF"/>
                </a:solidFill>
                <a:latin typeface="Arial"/>
                <a:ea typeface="Arial"/>
                <a:cs typeface="Arial"/>
                <a:sym typeface="Arial"/>
              </a:rPr>
              <a:t>Sparkling Water in Flow</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9" name="Shape 1419"/>
        <p:cNvGrpSpPr/>
        <p:nvPr/>
      </p:nvGrpSpPr>
      <p:grpSpPr>
        <a:xfrm>
          <a:off x="0" y="0"/>
          <a:ext cx="0" cy="0"/>
          <a:chOff x="0" y="0"/>
          <a:chExt cx="0" cy="0"/>
        </a:xfrm>
      </p:grpSpPr>
      <p:sp>
        <p:nvSpPr>
          <p:cNvPr id="1420" name="Shape 1420"/>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PySparkling Architecture</a:t>
            </a:r>
          </a:p>
        </p:txBody>
      </p:sp>
      <p:pic>
        <p:nvPicPr>
          <p:cNvPr id="1421" name="Shape 1421"/>
          <p:cNvPicPr preferRelativeResize="0"/>
          <p:nvPr/>
        </p:nvPicPr>
        <p:blipFill rotWithShape="1">
          <a:blip r:embed="rId3">
            <a:alphaModFix/>
          </a:blip>
          <a:srcRect b="0" l="0" r="0" t="0"/>
          <a:stretch/>
        </p:blipFill>
        <p:spPr>
          <a:xfrm>
            <a:off x="-69536" y="1723316"/>
            <a:ext cx="24523075" cy="1199995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5" name="Shape 1425"/>
        <p:cNvGrpSpPr/>
        <p:nvPr/>
      </p:nvGrpSpPr>
      <p:grpSpPr>
        <a:xfrm>
          <a:off x="0" y="0"/>
          <a:ext cx="0" cy="0"/>
          <a:chOff x="0" y="0"/>
          <a:chExt cx="0" cy="0"/>
        </a:xfrm>
      </p:grpSpPr>
      <p:sp>
        <p:nvSpPr>
          <p:cNvPr id="1426" name="Shape 1426"/>
          <p:cNvSpPr txBox="1"/>
          <p:nvPr>
            <p:ph idx="12" type="sldNum"/>
          </p:nvPr>
        </p:nvSpPr>
        <p:spPr>
          <a:xfrm>
            <a:off x="16154400" y="12808585"/>
            <a:ext cx="4267199" cy="53848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2400" u="none" cap="none" strike="noStrike">
                <a:solidFill>
                  <a:srgbClr val="888888"/>
                </a:solidFill>
                <a:latin typeface="Calibri"/>
                <a:ea typeface="Calibri"/>
                <a:cs typeface="Calibri"/>
                <a:sym typeface="Calibri"/>
              </a:rPr>
              <a:t>‹#›</a:t>
            </a:fld>
          </a:p>
        </p:txBody>
      </p:sp>
      <p:pic>
        <p:nvPicPr>
          <p:cNvPr id="1427" name="Shape 1427"/>
          <p:cNvPicPr preferRelativeResize="0"/>
          <p:nvPr/>
        </p:nvPicPr>
        <p:blipFill rotWithShape="1">
          <a:blip r:embed="rId3">
            <a:alphaModFix/>
          </a:blip>
          <a:srcRect b="0" l="0" r="0" t="0"/>
          <a:stretch/>
        </p:blipFill>
        <p:spPr>
          <a:xfrm>
            <a:off x="-10847" y="0"/>
            <a:ext cx="24405693" cy="137160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1" name="Shape 1431"/>
        <p:cNvGrpSpPr/>
        <p:nvPr/>
      </p:nvGrpSpPr>
      <p:grpSpPr>
        <a:xfrm>
          <a:off x="0" y="0"/>
          <a:ext cx="0" cy="0"/>
          <a:chOff x="0" y="0"/>
          <a:chExt cx="0" cy="0"/>
        </a:xfrm>
      </p:grpSpPr>
      <p:sp>
        <p:nvSpPr>
          <p:cNvPr id="1432" name="Shape 1432"/>
          <p:cNvSpPr txBox="1"/>
          <p:nvPr>
            <p:ph type="title"/>
          </p:nvPr>
        </p:nvSpPr>
        <p:spPr>
          <a:xfrm>
            <a:off x="6392414" y="4053667"/>
            <a:ext cx="11293308" cy="4243222"/>
          </a:xfrm>
          <a:prstGeom prst="rect">
            <a:avLst/>
          </a:prstGeom>
          <a:noFill/>
          <a:ln>
            <a:noFill/>
          </a:ln>
        </p:spPr>
        <p:txBody>
          <a:bodyPr anchorCtr="0" anchor="b" bIns="182825" lIns="182825" rIns="182825" tIns="182825">
            <a:noAutofit/>
          </a:bodyPr>
          <a:lstStyle/>
          <a:p>
            <a:pPr indent="0" lvl="0" marL="0" marR="0" rtl="0" algn="ctr">
              <a:lnSpc>
                <a:spcPct val="100000"/>
              </a:lnSpc>
              <a:spcBef>
                <a:spcPts val="0"/>
              </a:spcBef>
              <a:spcAft>
                <a:spcPts val="0"/>
              </a:spcAft>
              <a:buClr>
                <a:srgbClr val="FFFFFF"/>
              </a:buClr>
              <a:buSzPct val="25000"/>
              <a:buFont typeface="Arial"/>
              <a:buNone/>
            </a:pPr>
            <a:r>
              <a:rPr b="0" i="0" lang="en-US" sz="5800" u="none" cap="none" strike="noStrike">
                <a:solidFill>
                  <a:srgbClr val="FFFFFF"/>
                </a:solidFill>
                <a:latin typeface="Arial"/>
                <a:ea typeface="Arial"/>
                <a:cs typeface="Arial"/>
                <a:sym typeface="Arial"/>
              </a:rPr>
              <a:t>Demo: </a:t>
            </a:r>
          </a:p>
          <a:p>
            <a:pPr indent="0" lvl="0" marL="0" marR="0" rtl="0" algn="ctr">
              <a:lnSpc>
                <a:spcPct val="100000"/>
              </a:lnSpc>
              <a:spcBef>
                <a:spcPts val="0"/>
              </a:spcBef>
              <a:spcAft>
                <a:spcPts val="0"/>
              </a:spcAft>
              <a:buClr>
                <a:srgbClr val="FFFFFF"/>
              </a:buClr>
              <a:buSzPct val="25000"/>
              <a:buFont typeface="Arial"/>
              <a:buNone/>
            </a:pPr>
            <a:r>
              <a:rPr b="0" i="0" lang="en-US" sz="5800" u="none" cap="none" strike="noStrike">
                <a:solidFill>
                  <a:srgbClr val="FFFFFF"/>
                </a:solidFill>
                <a:latin typeface="Arial"/>
                <a:ea typeface="Arial"/>
                <a:cs typeface="Arial"/>
                <a:sym typeface="Arial"/>
              </a:rPr>
              <a:t>PySparkling With Chicago Crime Data</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6" name="Shape 1436"/>
        <p:cNvGrpSpPr/>
        <p:nvPr/>
      </p:nvGrpSpPr>
      <p:grpSpPr>
        <a:xfrm>
          <a:off x="0" y="0"/>
          <a:ext cx="0" cy="0"/>
          <a:chOff x="0" y="0"/>
          <a:chExt cx="0" cy="0"/>
        </a:xfrm>
      </p:grpSpPr>
      <p:grpSp>
        <p:nvGrpSpPr>
          <p:cNvPr id="1437" name="Shape 1437"/>
          <p:cNvGrpSpPr/>
          <p:nvPr/>
        </p:nvGrpSpPr>
        <p:grpSpPr>
          <a:xfrm>
            <a:off x="3853492" y="3392510"/>
            <a:ext cx="7886072" cy="1564878"/>
            <a:chOff x="0" y="0"/>
            <a:chExt cx="7886071" cy="1564876"/>
          </a:xfrm>
        </p:grpSpPr>
        <p:sp>
          <p:nvSpPr>
            <p:cNvPr id="1438" name="Shape 1438"/>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39" name="Shape 1439"/>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40" name="Shape 1440"/>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grpSp>
        <p:nvGrpSpPr>
          <p:cNvPr id="1441" name="Shape 1441"/>
          <p:cNvGrpSpPr/>
          <p:nvPr/>
        </p:nvGrpSpPr>
        <p:grpSpPr>
          <a:xfrm>
            <a:off x="3853492" y="6038198"/>
            <a:ext cx="7886072" cy="1564876"/>
            <a:chOff x="0" y="0"/>
            <a:chExt cx="7886071" cy="1564876"/>
          </a:xfrm>
        </p:grpSpPr>
        <p:sp>
          <p:nvSpPr>
            <p:cNvPr id="1442" name="Shape 1442"/>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43" name="Shape 1443"/>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44" name="Shape 1444"/>
            <p:cNvSpPr/>
            <p:nvPr/>
          </p:nvSpPr>
          <p:spPr>
            <a:xfrm>
              <a:off x="537035" y="407207"/>
              <a:ext cx="490805" cy="75046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grpSp>
        <p:nvGrpSpPr>
          <p:cNvPr id="1445" name="Shape 1445"/>
          <p:cNvGrpSpPr/>
          <p:nvPr/>
        </p:nvGrpSpPr>
        <p:grpSpPr>
          <a:xfrm>
            <a:off x="12510538" y="3392510"/>
            <a:ext cx="7886072" cy="1564878"/>
            <a:chOff x="0" y="0"/>
            <a:chExt cx="7886071" cy="1564876"/>
          </a:xfrm>
        </p:grpSpPr>
        <p:sp>
          <p:nvSpPr>
            <p:cNvPr id="1446" name="Shape 1446"/>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47" name="Shape 1447"/>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48" name="Shape 1448"/>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grpSp>
        <p:nvGrpSpPr>
          <p:cNvPr id="1449" name="Shape 1449"/>
          <p:cNvGrpSpPr/>
          <p:nvPr/>
        </p:nvGrpSpPr>
        <p:grpSpPr>
          <a:xfrm>
            <a:off x="12510538" y="6063182"/>
            <a:ext cx="7886072" cy="1564876"/>
            <a:chOff x="0" y="0"/>
            <a:chExt cx="7886071" cy="1564876"/>
          </a:xfrm>
        </p:grpSpPr>
        <p:sp>
          <p:nvSpPr>
            <p:cNvPr id="1450" name="Shape 1450"/>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51" name="Shape 1451"/>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52" name="Shape 1452"/>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sp>
        <p:nvSpPr>
          <p:cNvPr id="1453" name="Shape 1453"/>
          <p:cNvSpPr/>
          <p:nvPr/>
        </p:nvSpPr>
        <p:spPr>
          <a:xfrm>
            <a:off x="5040473" y="3815267"/>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1454" name="Shape 1454"/>
          <p:cNvSpPr/>
          <p:nvPr/>
        </p:nvSpPr>
        <p:spPr>
          <a:xfrm>
            <a:off x="5459492" y="6507242"/>
            <a:ext cx="5808916"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1455" name="Shape 1455"/>
          <p:cNvSpPr/>
          <p:nvPr/>
        </p:nvSpPr>
        <p:spPr>
          <a:xfrm>
            <a:off x="14001426" y="3836571"/>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Adminstration</a:t>
            </a:r>
          </a:p>
        </p:txBody>
      </p:sp>
      <p:sp>
        <p:nvSpPr>
          <p:cNvPr id="1456" name="Shape 1456"/>
          <p:cNvSpPr/>
          <p:nvPr/>
        </p:nvSpPr>
        <p:spPr>
          <a:xfrm>
            <a:off x="14001426"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
        <p:nvSpPr>
          <p:cNvPr id="1457" name="Shape 1457"/>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grpSp>
        <p:nvGrpSpPr>
          <p:cNvPr id="1458" name="Shape 1458"/>
          <p:cNvGrpSpPr/>
          <p:nvPr/>
        </p:nvGrpSpPr>
        <p:grpSpPr>
          <a:xfrm>
            <a:off x="3853492" y="8770240"/>
            <a:ext cx="7886072" cy="1564878"/>
            <a:chOff x="0" y="0"/>
            <a:chExt cx="7886071" cy="1564876"/>
          </a:xfrm>
        </p:grpSpPr>
        <p:sp>
          <p:nvSpPr>
            <p:cNvPr id="1459" name="Shape 1459"/>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60" name="Shape 1460"/>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61" name="Shape 1461"/>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sp>
        <p:nvSpPr>
          <p:cNvPr id="1462" name="Shape 1462"/>
          <p:cNvSpPr/>
          <p:nvPr/>
        </p:nvSpPr>
        <p:spPr>
          <a:xfrm>
            <a:off x="5459492" y="9239286"/>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grpSp>
        <p:nvGrpSpPr>
          <p:cNvPr id="1463" name="Shape 1463"/>
          <p:cNvGrpSpPr/>
          <p:nvPr/>
        </p:nvGrpSpPr>
        <p:grpSpPr>
          <a:xfrm>
            <a:off x="12262284" y="8733853"/>
            <a:ext cx="8382581" cy="1663403"/>
            <a:chOff x="0" y="0"/>
            <a:chExt cx="8382580" cy="1663401"/>
          </a:xfrm>
        </p:grpSpPr>
        <p:sp>
          <p:nvSpPr>
            <p:cNvPr id="1464" name="Shape 1464"/>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800" u="none" cap="none" strike="noStrike">
                  <a:solidFill>
                    <a:srgbClr val="000000"/>
                  </a:solidFill>
                  <a:latin typeface="Arial"/>
                  <a:ea typeface="Arial"/>
                  <a:cs typeface="Arial"/>
                  <a:sym typeface="Arial"/>
                </a:rPr>
                <a:t>sp</a:t>
              </a:r>
            </a:p>
          </p:txBody>
        </p:sp>
        <p:sp>
          <p:nvSpPr>
            <p:cNvPr id="1465" name="Shape 1465"/>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66" name="Shape 1466"/>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sp>
        <p:nvSpPr>
          <p:cNvPr id="1467" name="Shape 1467"/>
          <p:cNvSpPr/>
          <p:nvPr/>
        </p:nvSpPr>
        <p:spPr>
          <a:xfrm>
            <a:off x="14038953" y="9252161"/>
            <a:ext cx="5808916"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1" name="Shape 1471"/>
        <p:cNvGrpSpPr/>
        <p:nvPr/>
      </p:nvGrpSpPr>
      <p:grpSpPr>
        <a:xfrm>
          <a:off x="0" y="0"/>
          <a:ext cx="0" cy="0"/>
          <a:chOff x="0" y="0"/>
          <a:chExt cx="0" cy="0"/>
        </a:xfrm>
      </p:grpSpPr>
      <p:sp>
        <p:nvSpPr>
          <p:cNvPr id="1472" name="Shape 1472"/>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The Problem</a:t>
            </a:r>
          </a:p>
        </p:txBody>
      </p:sp>
      <p:sp>
        <p:nvSpPr>
          <p:cNvPr id="1473" name="Shape 1473"/>
          <p:cNvSpPr txBox="1"/>
          <p:nvPr>
            <p:ph idx="1" type="body"/>
          </p:nvPr>
        </p:nvSpPr>
        <p:spPr>
          <a:xfrm>
            <a:off x="3962400" y="3200400"/>
            <a:ext cx="16459200" cy="9051926"/>
          </a:xfrm>
          <a:prstGeom prst="rect">
            <a:avLst/>
          </a:prstGeom>
          <a:noFill/>
          <a:ln>
            <a:noFill/>
          </a:ln>
        </p:spPr>
        <p:txBody>
          <a:bodyPr anchorCtr="0" anchor="t" bIns="91425" lIns="91425" rIns="91425" tIns="91425">
            <a:noAutofit/>
          </a:bodyPr>
          <a:lstStyle/>
          <a:p>
            <a:pPr indent="-898634" lvl="0" marL="898634" marR="0" rtl="0" algn="l">
              <a:lnSpc>
                <a:spcPct val="80000"/>
              </a:lnSpc>
              <a:spcBef>
                <a:spcPts val="0"/>
              </a:spcBef>
              <a:spcAft>
                <a:spcPts val="0"/>
              </a:spcAft>
              <a:buClr>
                <a:srgbClr val="595959"/>
              </a:buClr>
              <a:buSzPct val="100000"/>
              <a:buFont typeface="Arial"/>
              <a:buChar char="•"/>
            </a:pPr>
            <a:r>
              <a:rPr b="0" i="0" lang="en-US" sz="7600" u="none" cap="none" strike="noStrike">
                <a:solidFill>
                  <a:srgbClr val="595959"/>
                </a:solidFill>
                <a:latin typeface="Calibri"/>
                <a:ea typeface="Calibri"/>
                <a:cs typeface="Calibri"/>
                <a:sym typeface="Calibri"/>
              </a:rPr>
              <a:t>Goal: </a:t>
            </a:r>
          </a:p>
          <a:p>
            <a:pPr indent="-754378" lvl="1" marL="1211579" marR="0" rtl="0" algn="l">
              <a:lnSpc>
                <a:spcPct val="80000"/>
              </a:lnSpc>
              <a:spcBef>
                <a:spcPts val="1600"/>
              </a:spcBef>
              <a:spcAft>
                <a:spcPts val="0"/>
              </a:spcAft>
              <a:buClr>
                <a:srgbClr val="595959"/>
              </a:buClr>
              <a:buSzPct val="100000"/>
              <a:buFont typeface="Courier New"/>
              <a:buChar char="o"/>
            </a:pPr>
            <a:r>
              <a:rPr b="0" i="0" lang="en-US" sz="6600" u="none" cap="none" strike="noStrike">
                <a:solidFill>
                  <a:srgbClr val="595959"/>
                </a:solidFill>
                <a:latin typeface="Calibri"/>
                <a:ea typeface="Calibri"/>
                <a:cs typeface="Calibri"/>
                <a:sym typeface="Calibri"/>
              </a:rPr>
              <a:t>Move from prototype to production</a:t>
            </a:r>
          </a:p>
          <a:p>
            <a:pPr indent="457200" lvl="1" marL="0" marR="0" rtl="0" algn="l">
              <a:lnSpc>
                <a:spcPct val="80000"/>
              </a:lnSpc>
              <a:spcBef>
                <a:spcPts val="1600"/>
              </a:spcBef>
              <a:spcAft>
                <a:spcPts val="0"/>
              </a:spcAft>
              <a:buClr>
                <a:srgbClr val="595959"/>
              </a:buClr>
              <a:buSzPct val="25000"/>
              <a:buFont typeface="Arial"/>
              <a:buNone/>
            </a:pPr>
            <a:r>
              <a:t/>
            </a:r>
            <a:endParaRPr b="0" i="0" sz="6400" u="none" cap="none" strike="noStrike">
              <a:solidFill>
                <a:srgbClr val="595959"/>
              </a:solidFill>
              <a:latin typeface="Calibri"/>
              <a:ea typeface="Calibri"/>
              <a:cs typeface="Calibri"/>
              <a:sym typeface="Calibri"/>
            </a:endParaRPr>
          </a:p>
          <a:p>
            <a:pPr indent="-898634" lvl="0" marL="898634" marR="0" rtl="0" algn="l">
              <a:lnSpc>
                <a:spcPct val="80000"/>
              </a:lnSpc>
              <a:spcBef>
                <a:spcPts val="1800"/>
              </a:spcBef>
              <a:spcAft>
                <a:spcPts val="0"/>
              </a:spcAft>
              <a:buClr>
                <a:srgbClr val="595959"/>
              </a:buClr>
              <a:buSzPct val="100000"/>
              <a:buFont typeface="Arial"/>
              <a:buChar char="•"/>
            </a:pPr>
            <a:r>
              <a:rPr b="0" i="0" lang="en-US" sz="7600" u="none" cap="none" strike="noStrike">
                <a:solidFill>
                  <a:srgbClr val="595959"/>
                </a:solidFill>
                <a:latin typeface="Calibri"/>
                <a:ea typeface="Calibri"/>
                <a:cs typeface="Calibri"/>
                <a:sym typeface="Calibri"/>
              </a:rPr>
              <a:t>Road block:</a:t>
            </a:r>
          </a:p>
          <a:p>
            <a:pPr indent="-754378" lvl="1" marL="1211579" marR="0" rtl="0" algn="l">
              <a:lnSpc>
                <a:spcPct val="80000"/>
              </a:lnSpc>
              <a:spcBef>
                <a:spcPts val="1600"/>
              </a:spcBef>
              <a:spcAft>
                <a:spcPts val="0"/>
              </a:spcAft>
              <a:buClr>
                <a:srgbClr val="595959"/>
              </a:buClr>
              <a:buSzPct val="100000"/>
              <a:buFont typeface="Courier New"/>
              <a:buChar char="o"/>
            </a:pPr>
            <a:r>
              <a:rPr b="0" i="0" lang="en-US" sz="6600" u="none" cap="none" strike="noStrike">
                <a:solidFill>
                  <a:srgbClr val="595959"/>
                </a:solidFill>
                <a:latin typeface="Calibri"/>
                <a:ea typeface="Calibri"/>
                <a:cs typeface="Calibri"/>
                <a:sym typeface="Calibri"/>
              </a:rPr>
              <a:t>Prototyping Environment Cages Your:</a:t>
            </a:r>
          </a:p>
          <a:p>
            <a:pPr indent="-602672" lvl="2" marL="1517072" marR="0" rtl="0" algn="l">
              <a:lnSpc>
                <a:spcPct val="80000"/>
              </a:lnSpc>
              <a:spcBef>
                <a:spcPts val="1400"/>
              </a:spcBef>
              <a:spcAft>
                <a:spcPts val="0"/>
              </a:spcAft>
              <a:buClr>
                <a:srgbClr val="595959"/>
              </a:buClr>
              <a:buSzPct val="100000"/>
              <a:buFont typeface="Arial"/>
              <a:buChar char="•"/>
            </a:pPr>
            <a:r>
              <a:rPr b="0" i="0" lang="en-US" sz="5800" u="none" cap="none" strike="noStrike">
                <a:solidFill>
                  <a:srgbClr val="595959"/>
                </a:solidFill>
                <a:latin typeface="Calibri"/>
                <a:ea typeface="Calibri"/>
                <a:cs typeface="Calibri"/>
                <a:sym typeface="Calibri"/>
              </a:rPr>
              <a:t>Feature preprocessing</a:t>
            </a:r>
          </a:p>
          <a:p>
            <a:pPr indent="-602672" lvl="2" marL="1517072" marR="0" rtl="0" algn="l">
              <a:lnSpc>
                <a:spcPct val="80000"/>
              </a:lnSpc>
              <a:spcBef>
                <a:spcPts val="1400"/>
              </a:spcBef>
              <a:spcAft>
                <a:spcPts val="0"/>
              </a:spcAft>
              <a:buClr>
                <a:srgbClr val="595959"/>
              </a:buClr>
              <a:buSzPct val="100000"/>
              <a:buFont typeface="Arial"/>
              <a:buChar char="•"/>
            </a:pPr>
            <a:r>
              <a:rPr b="0" i="0" lang="en-US" sz="5800" u="none" cap="none" strike="noStrike">
                <a:solidFill>
                  <a:srgbClr val="595959"/>
                </a:solidFill>
                <a:latin typeface="Calibri"/>
                <a:ea typeface="Calibri"/>
                <a:cs typeface="Calibri"/>
                <a:sym typeface="Calibri"/>
              </a:rPr>
              <a:t>Models</a:t>
            </a:r>
          </a:p>
          <a:p>
            <a:pPr indent="-602672" lvl="2" marL="1517072" marR="0" rtl="0" algn="l">
              <a:lnSpc>
                <a:spcPct val="80000"/>
              </a:lnSpc>
              <a:spcBef>
                <a:spcPts val="1400"/>
              </a:spcBef>
              <a:spcAft>
                <a:spcPts val="0"/>
              </a:spcAft>
              <a:buClr>
                <a:srgbClr val="595959"/>
              </a:buClr>
              <a:buSzPct val="100000"/>
              <a:buFont typeface="Arial"/>
              <a:buChar char="•"/>
            </a:pPr>
            <a:r>
              <a:rPr b="0" i="0" lang="en-US" sz="5800" u="none" cap="none" strike="noStrike">
                <a:solidFill>
                  <a:srgbClr val="595959"/>
                </a:solidFill>
                <a:latin typeface="Calibri"/>
                <a:ea typeface="Calibri"/>
                <a:cs typeface="Calibri"/>
                <a:sym typeface="Calibri"/>
              </a:rPr>
              <a:t>Ideas</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7" name="Shape 1477"/>
        <p:cNvGrpSpPr/>
        <p:nvPr/>
      </p:nvGrpSpPr>
      <p:grpSpPr>
        <a:xfrm>
          <a:off x="0" y="0"/>
          <a:ext cx="0" cy="0"/>
          <a:chOff x="0" y="0"/>
          <a:chExt cx="0" cy="0"/>
        </a:xfrm>
      </p:grpSpPr>
      <p:sp>
        <p:nvSpPr>
          <p:cNvPr id="1478" name="Shape 1478"/>
          <p:cNvSpPr txBox="1"/>
          <p:nvPr>
            <p:ph idx="1" type="body"/>
          </p:nvPr>
        </p:nvSpPr>
        <p:spPr>
          <a:xfrm>
            <a:off x="5791201" y="609600"/>
            <a:ext cx="12801598" cy="1244599"/>
          </a:xfrm>
          <a:prstGeom prst="rect">
            <a:avLst/>
          </a:prstGeom>
          <a:noFill/>
          <a:ln>
            <a:noFill/>
          </a:ln>
        </p:spPr>
        <p:txBody>
          <a:bodyPr anchorCtr="0" anchor="t" bIns="182825" lIns="182825" rIns="182825" tIns="182825">
            <a:noAutofit/>
          </a:bodyPr>
          <a:lstStyle/>
          <a:p>
            <a:pPr indent="0" lvl="0" marL="0" marR="0" rtl="0" algn="ctr">
              <a:lnSpc>
                <a:spcPct val="90000"/>
              </a:lnSpc>
              <a:spcBef>
                <a:spcPts val="0"/>
              </a:spcBef>
              <a:spcAft>
                <a:spcPts val="0"/>
              </a:spcAft>
              <a:buClr>
                <a:srgbClr val="000000"/>
              </a:buClr>
              <a:buSzPct val="25000"/>
              <a:buFont typeface="Arial"/>
              <a:buNone/>
            </a:pPr>
            <a:r>
              <a:rPr b="1" i="0" lang="en-US" sz="6200" u="none" cap="none" strike="noStrike">
                <a:solidFill>
                  <a:srgbClr val="000000"/>
                </a:solidFill>
                <a:latin typeface="Arial"/>
                <a:ea typeface="Arial"/>
                <a:cs typeface="Arial"/>
                <a:sym typeface="Arial"/>
              </a:rPr>
              <a:t>Lending Club Dataset</a:t>
            </a:r>
          </a:p>
        </p:txBody>
      </p:sp>
      <p:sp>
        <p:nvSpPr>
          <p:cNvPr id="1479" name="Shape 1479"/>
          <p:cNvSpPr/>
          <p:nvPr/>
        </p:nvSpPr>
        <p:spPr>
          <a:xfrm>
            <a:off x="4240807" y="2495743"/>
            <a:ext cx="15902386" cy="9545235"/>
          </a:xfrm>
          <a:prstGeom prst="rect">
            <a:avLst/>
          </a:prstGeom>
          <a:noFill/>
          <a:ln>
            <a:noFill/>
          </a:ln>
        </p:spPr>
        <p:txBody>
          <a:bodyPr anchorCtr="0" anchor="t" bIns="182825" lIns="182825" rIns="182825" tIns="182825">
            <a:noAutofit/>
          </a:bodyPr>
          <a:lstStyle/>
          <a:p>
            <a:pPr indent="-300789" lvl="0" marL="300789"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Loan data from 2007 up until 2015 including rejected applications and accepted applications.</a:t>
            </a:r>
          </a:p>
          <a:p>
            <a:pPr indent="-300789" lvl="0" marL="30078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Of the 500k accepted applicants about 160k loans have either been completely paid off or defaulted.</a:t>
            </a:r>
          </a:p>
          <a:p>
            <a:pPr indent="-300789" lvl="0" marL="30078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There are about 4million applicants in the rejected loans dataset.</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Use Case 1 </a:t>
            </a:r>
            <a:r>
              <a:rPr b="0" i="0" lang="en-US" sz="3000" u="none" cap="none" strike="noStrike">
                <a:solidFill>
                  <a:srgbClr val="000000"/>
                </a:solidFill>
                <a:latin typeface="Arial"/>
                <a:ea typeface="Arial"/>
                <a:cs typeface="Arial"/>
                <a:sym typeface="Arial"/>
              </a:rPr>
              <a:t>Predict the likelihood of a user defaulting based on the information supplied when applying for a loan.</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Use Case 2 </a:t>
            </a:r>
            <a:r>
              <a:rPr b="0" i="0" lang="en-US" sz="3000" u="none" cap="none" strike="noStrike">
                <a:solidFill>
                  <a:srgbClr val="000000"/>
                </a:solidFill>
                <a:latin typeface="Arial"/>
                <a:ea typeface="Arial"/>
                <a:cs typeface="Arial"/>
                <a:sym typeface="Arial"/>
              </a:rPr>
              <a:t>Determine the interest rate Lending  Club would have offered the user based on the information supplied when applying for a loan.</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Use Case 3 </a:t>
            </a:r>
            <a:r>
              <a:rPr b="0" i="0" lang="en-US" sz="3000" u="none" cap="none" strike="noStrike">
                <a:solidFill>
                  <a:srgbClr val="000000"/>
                </a:solidFill>
                <a:latin typeface="Arial"/>
                <a:ea typeface="Arial"/>
                <a:cs typeface="Arial"/>
                <a:sym typeface="Arial"/>
              </a:rPr>
              <a:t>Based on the subset of information available in both rejected and accepted loans, predict the likelihood Lending Club will approve your loan request.</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3" name="Shape 1483"/>
        <p:cNvGrpSpPr/>
        <p:nvPr/>
      </p:nvGrpSpPr>
      <p:grpSpPr>
        <a:xfrm>
          <a:off x="0" y="0"/>
          <a:ext cx="0" cy="0"/>
          <a:chOff x="0" y="0"/>
          <a:chExt cx="0" cy="0"/>
        </a:xfrm>
      </p:grpSpPr>
      <p:sp>
        <p:nvSpPr>
          <p:cNvPr id="1484" name="Shape 1484"/>
          <p:cNvSpPr txBox="1"/>
          <p:nvPr>
            <p:ph idx="1" type="body"/>
          </p:nvPr>
        </p:nvSpPr>
        <p:spPr>
          <a:xfrm>
            <a:off x="5791201" y="99179"/>
            <a:ext cx="12801598" cy="1755019"/>
          </a:xfrm>
          <a:prstGeom prst="rect">
            <a:avLst/>
          </a:prstGeom>
          <a:noFill/>
          <a:ln>
            <a:noFill/>
          </a:ln>
        </p:spPr>
        <p:txBody>
          <a:bodyPr anchorCtr="0" anchor="t" bIns="182825" lIns="182825" rIns="182825" tIns="182825">
            <a:noAutofit/>
          </a:bodyPr>
          <a:lstStyle/>
          <a:p>
            <a:pPr indent="0" lvl="0" marL="0" marR="0" rtl="0" algn="ctr">
              <a:lnSpc>
                <a:spcPct val="100000"/>
              </a:lnSpc>
              <a:spcBef>
                <a:spcPts val="0"/>
              </a:spcBef>
              <a:spcAft>
                <a:spcPts val="0"/>
              </a:spcAft>
              <a:buClr>
                <a:srgbClr val="000000"/>
              </a:buClr>
              <a:buSzPct val="25000"/>
              <a:buFont typeface="Arial"/>
              <a:buNone/>
            </a:pPr>
            <a:r>
              <a:rPr b="1" i="0" lang="en-US" sz="8200" u="none" cap="none" strike="noStrike">
                <a:solidFill>
                  <a:srgbClr val="000000"/>
                </a:solidFill>
                <a:latin typeface="Arial"/>
                <a:ea typeface="Arial"/>
                <a:cs typeface="Arial"/>
                <a:sym typeface="Arial"/>
              </a:rPr>
              <a:t>Data Dictionary</a:t>
            </a:r>
          </a:p>
        </p:txBody>
      </p:sp>
      <p:graphicFrame>
        <p:nvGraphicFramePr>
          <p:cNvPr id="1485" name="Shape 1485"/>
          <p:cNvGraphicFramePr/>
          <p:nvPr/>
        </p:nvGraphicFramePr>
        <p:xfrm>
          <a:off x="3784600" y="2032000"/>
          <a:ext cx="3000000" cy="3000000"/>
        </p:xfrm>
        <a:graphic>
          <a:graphicData uri="http://schemas.openxmlformats.org/drawingml/2006/table">
            <a:tbl>
              <a:tblPr bandRow="1" firstRow="1">
                <a:noFill/>
                <a:tableStyleId>{DC98431E-0C50-40D8-AE61-2BA6D113A3D9}</a:tableStyleId>
              </a:tblPr>
              <a:tblGrid>
                <a:gridCol w="4742200"/>
                <a:gridCol w="9238700"/>
                <a:gridCol w="3390800"/>
              </a:tblGrid>
              <a:tr h="563325">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Predictor Variable</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Description</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Units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loan_amnt</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Requested loan amount</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US dollars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term</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Loan term length</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months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emp_length</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Employment length</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years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home_ownership</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Housing status</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categorical</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annual_inc</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Annual income</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US dollars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verification_status</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Income verification status</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categorical</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purpose</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Purpose for the loan</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categorical</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addr_state</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State of residence</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categorical</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dti</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Debt to income ratio</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delinq_2yrs</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Number of delinquencies in the past 2 years</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integer</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revol_util</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Revolving credit line utilized</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total_acc</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Total accounts (number of credit lines)</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integer</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longest_credit_length</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Age of oldest active account</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years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bl>
          </a:graphicData>
        </a:graphic>
      </p:graphicFrame>
      <p:graphicFrame>
        <p:nvGraphicFramePr>
          <p:cNvPr id="1486" name="Shape 1486"/>
          <p:cNvGraphicFramePr/>
          <p:nvPr/>
        </p:nvGraphicFramePr>
        <p:xfrm>
          <a:off x="3733800" y="10083803"/>
          <a:ext cx="3000000" cy="3000000"/>
        </p:xfrm>
        <a:graphic>
          <a:graphicData uri="http://schemas.openxmlformats.org/drawingml/2006/table">
            <a:tbl>
              <a:tblPr bandRow="1" firstRow="1">
                <a:noFill/>
                <a:tableStyleId>{DC98431E-0C50-40D8-AE61-2BA6D113A3D9}</a:tableStyleId>
              </a:tblPr>
              <a:tblGrid>
                <a:gridCol w="4769950"/>
                <a:gridCol w="7785150"/>
                <a:gridCol w="4918225"/>
              </a:tblGrid>
              <a:tr h="434975">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Response Variable</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Description</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Model Category</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r>
              <a:tr h="43497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bad_loan</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Is this loan likely to be bad?                </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Binomial classification</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43497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int_rate</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What should the interest rate be?     </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Regression</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43497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app_status</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Was the application approved?</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Binomial classification</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0" name="Shape 1490"/>
        <p:cNvGrpSpPr/>
        <p:nvPr/>
      </p:nvGrpSpPr>
      <p:grpSpPr>
        <a:xfrm>
          <a:off x="0" y="0"/>
          <a:ext cx="0" cy="0"/>
          <a:chOff x="0" y="0"/>
          <a:chExt cx="0" cy="0"/>
        </a:xfrm>
      </p:grpSpPr>
      <p:sp>
        <p:nvSpPr>
          <p:cNvPr id="1491" name="Shape 1491"/>
          <p:cNvSpPr txBox="1"/>
          <p:nvPr>
            <p:ph idx="1" type="body"/>
          </p:nvPr>
        </p:nvSpPr>
        <p:spPr>
          <a:xfrm>
            <a:off x="5791201" y="99179"/>
            <a:ext cx="12801598" cy="1755019"/>
          </a:xfrm>
          <a:prstGeom prst="rect">
            <a:avLst/>
          </a:prstGeom>
          <a:noFill/>
          <a:ln>
            <a:noFill/>
          </a:ln>
        </p:spPr>
        <p:txBody>
          <a:bodyPr anchorCtr="0" anchor="t" bIns="182825" lIns="182825" rIns="182825" tIns="182825">
            <a:noAutofit/>
          </a:bodyPr>
          <a:lstStyle/>
          <a:p>
            <a:pPr indent="0" lvl="0" marL="0" marR="0" rtl="0" algn="ctr">
              <a:lnSpc>
                <a:spcPct val="100000"/>
              </a:lnSpc>
              <a:spcBef>
                <a:spcPts val="0"/>
              </a:spcBef>
              <a:spcAft>
                <a:spcPts val="0"/>
              </a:spcAft>
              <a:buClr>
                <a:srgbClr val="000000"/>
              </a:buClr>
              <a:buSzPct val="25000"/>
              <a:buFont typeface="Arial"/>
              <a:buNone/>
            </a:pPr>
            <a:r>
              <a:rPr b="1" i="0" lang="en-US" sz="8200" u="none" cap="none" strike="noStrike">
                <a:solidFill>
                  <a:srgbClr val="000000"/>
                </a:solidFill>
                <a:latin typeface="Arial"/>
                <a:ea typeface="Arial"/>
                <a:cs typeface="Arial"/>
                <a:sym typeface="Arial"/>
              </a:rPr>
              <a:t>Example Model Output</a:t>
            </a:r>
          </a:p>
        </p:txBody>
      </p:sp>
      <p:sp>
        <p:nvSpPr>
          <p:cNvPr id="1492" name="Shape 1492"/>
          <p:cNvSpPr/>
          <p:nvPr/>
        </p:nvSpPr>
        <p:spPr>
          <a:xfrm>
            <a:off x="12541250" y="3251200"/>
            <a:ext cx="7353300" cy="8280399"/>
          </a:xfrm>
          <a:prstGeom prst="rect">
            <a:avLst/>
          </a:prstGeom>
          <a:gradFill>
            <a:gsLst>
              <a:gs pos="0">
                <a:srgbClr val="A1D7F2">
                  <a:alpha val="23921"/>
                </a:srgbClr>
              </a:gs>
              <a:gs pos="99000">
                <a:srgbClr val="A1D7F2">
                  <a:alpha val="23921"/>
                </a:srgbClr>
              </a:gs>
              <a:gs pos="100000">
                <a:srgbClr val="A7B1DD"/>
              </a:gs>
            </a:gsLst>
            <a:lin ang="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493" name="Shape 1493"/>
          <p:cNvSpPr/>
          <p:nvPr/>
        </p:nvSpPr>
        <p:spPr>
          <a:xfrm>
            <a:off x="4203700" y="3251200"/>
            <a:ext cx="7353300" cy="8280399"/>
          </a:xfrm>
          <a:prstGeom prst="rect">
            <a:avLst/>
          </a:prstGeom>
          <a:gradFill>
            <a:gsLst>
              <a:gs pos="0">
                <a:srgbClr val="A1D7F2">
                  <a:alpha val="23921"/>
                </a:srgbClr>
              </a:gs>
              <a:gs pos="99000">
                <a:srgbClr val="A1D7F2">
                  <a:alpha val="23921"/>
                </a:srgbClr>
              </a:gs>
              <a:gs pos="100000">
                <a:srgbClr val="A7B1DD"/>
              </a:gs>
            </a:gsLst>
            <a:lin ang="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494" name="Shape 1494"/>
          <p:cNvSpPr/>
          <p:nvPr/>
        </p:nvSpPr>
        <p:spPr>
          <a:xfrm>
            <a:off x="4381500" y="4349750"/>
            <a:ext cx="8080375" cy="6917944"/>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595959"/>
              </a:buClr>
              <a:buFont typeface="Calibri"/>
              <a:buNone/>
            </a:pPr>
            <a:r>
              <a:t/>
            </a:r>
            <a:endParaRPr b="0" i="0" sz="28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Algorithm: 		GBM</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Model category:	Binary</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				Classification</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ntrees:			100</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max_depth:		5</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learn_rate:		0.05</a:t>
            </a:r>
          </a:p>
          <a:p>
            <a:pPr indent="-685800" lvl="0" marL="685800" marR="0" rtl="0" algn="l">
              <a:lnSpc>
                <a:spcPct val="90000"/>
              </a:lnSpc>
              <a:spcBef>
                <a:spcPts val="1100"/>
              </a:spcBef>
              <a:spcAft>
                <a:spcPts val="0"/>
              </a:spcAft>
              <a:buClr>
                <a:srgbClr val="000000"/>
              </a:buClr>
              <a:buFont typeface="Arial"/>
              <a:buNone/>
            </a:pPr>
            <a:r>
              <a:t/>
            </a:r>
            <a:endParaRPr b="0" i="0" sz="4800" u="none" cap="none" strike="noStrike">
              <a:solidFill>
                <a:srgbClr val="595959"/>
              </a:solidFill>
              <a:latin typeface="Arial"/>
              <a:ea typeface="Arial"/>
              <a:cs typeface="Arial"/>
              <a:sym typeface="Arial"/>
            </a:endParaRP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AUC on valid:	.685</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max F1:			0.202</a:t>
            </a:r>
          </a:p>
        </p:txBody>
      </p:sp>
      <p:sp>
        <p:nvSpPr>
          <p:cNvPr id="1495" name="Shape 1495"/>
          <p:cNvSpPr/>
          <p:nvPr/>
        </p:nvSpPr>
        <p:spPr>
          <a:xfrm>
            <a:off x="12719050" y="3070225"/>
            <a:ext cx="8083549" cy="1279525"/>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1" i="0" lang="en-US" sz="4800" u="none" cap="none" strike="noStrike">
                <a:solidFill>
                  <a:srgbClr val="000000"/>
                </a:solidFill>
                <a:latin typeface="Calibri"/>
                <a:ea typeface="Calibri"/>
                <a:cs typeface="Calibri"/>
                <a:sym typeface="Calibri"/>
              </a:rPr>
              <a:t>Interest Rate Model</a:t>
            </a:r>
          </a:p>
        </p:txBody>
      </p:sp>
      <p:sp>
        <p:nvSpPr>
          <p:cNvPr id="1496" name="Shape 1496"/>
          <p:cNvSpPr/>
          <p:nvPr/>
        </p:nvSpPr>
        <p:spPr>
          <a:xfrm>
            <a:off x="12757150" y="4349750"/>
            <a:ext cx="8083549" cy="6942328"/>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595959"/>
              </a:buClr>
              <a:buFont typeface="Calibri"/>
              <a:buNone/>
            </a:pPr>
            <a:r>
              <a:t/>
            </a:r>
            <a:endParaRPr b="0" i="0" sz="28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Algorithm:		GBM</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Model category:	Regression</a:t>
            </a:r>
          </a:p>
          <a:p>
            <a:pPr indent="0" lvl="0" marL="0" marR="0" rtl="0" algn="l">
              <a:lnSpc>
                <a:spcPct val="90000"/>
              </a:lnSpc>
              <a:spcBef>
                <a:spcPts val="1100"/>
              </a:spcBef>
              <a:spcAft>
                <a:spcPts val="0"/>
              </a:spcAft>
              <a:buClr>
                <a:srgbClr val="000000"/>
              </a:buClr>
              <a:buFont typeface="Calibri"/>
              <a:buNone/>
            </a:pPr>
            <a:r>
              <a:t/>
            </a:r>
            <a:endParaRPr b="0" i="0" sz="4800" u="none" cap="none" strike="noStrike">
              <a:solidFill>
                <a:srgbClr val="595959"/>
              </a:solidFill>
              <a:latin typeface="Arial"/>
              <a:ea typeface="Arial"/>
              <a:cs typeface="Arial"/>
              <a:sym typeface="Arial"/>
            </a:endParaRP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ntrees:			100</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max_depth:		5</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learn_rate:		0.05</a:t>
            </a:r>
          </a:p>
          <a:p>
            <a:pPr indent="0" lvl="0" marL="0" marR="0" rtl="0" algn="l">
              <a:lnSpc>
                <a:spcPct val="90000"/>
              </a:lnSpc>
              <a:spcBef>
                <a:spcPts val="1100"/>
              </a:spcBef>
              <a:spcAft>
                <a:spcPts val="0"/>
              </a:spcAft>
              <a:buClr>
                <a:srgbClr val="000000"/>
              </a:buClr>
              <a:buFont typeface="Calibri"/>
              <a:buNone/>
            </a:pPr>
            <a:r>
              <a:t/>
            </a:r>
            <a:endParaRPr b="0" i="0" sz="4800" u="none" cap="none" strike="noStrike">
              <a:solidFill>
                <a:srgbClr val="595959"/>
              </a:solidFill>
              <a:latin typeface="Arial"/>
              <a:ea typeface="Arial"/>
              <a:cs typeface="Arial"/>
              <a:sym typeface="Arial"/>
            </a:endParaRP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MSE:			11.1</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R2:				0.424</a:t>
            </a:r>
          </a:p>
        </p:txBody>
      </p:sp>
      <p:sp>
        <p:nvSpPr>
          <p:cNvPr id="1497" name="Shape 1497"/>
          <p:cNvSpPr/>
          <p:nvPr/>
        </p:nvSpPr>
        <p:spPr>
          <a:xfrm>
            <a:off x="4343400" y="3070225"/>
            <a:ext cx="8080375" cy="1279525"/>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1" i="0" lang="en-US" sz="4800" u="none" cap="none" strike="noStrike">
                <a:solidFill>
                  <a:srgbClr val="000000"/>
                </a:solidFill>
                <a:latin typeface="Calibri"/>
                <a:ea typeface="Calibri"/>
                <a:cs typeface="Calibri"/>
                <a:sym typeface="Calibri"/>
              </a:rPr>
              <a:t>Bad Loan Model</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1" name="Shape 1501"/>
        <p:cNvGrpSpPr/>
        <p:nvPr/>
      </p:nvGrpSpPr>
      <p:grpSpPr>
        <a:xfrm>
          <a:off x="0" y="0"/>
          <a:ext cx="0" cy="0"/>
          <a:chOff x="0" y="0"/>
          <a:chExt cx="0" cy="0"/>
        </a:xfrm>
      </p:grpSpPr>
      <p:sp>
        <p:nvSpPr>
          <p:cNvPr id="1502" name="Shape 1502"/>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6400" u="none" cap="none" strike="noStrike">
                <a:solidFill>
                  <a:srgbClr val="000000"/>
                </a:solidFill>
                <a:latin typeface="Calibri"/>
                <a:ea typeface="Calibri"/>
                <a:cs typeface="Calibri"/>
                <a:sym typeface="Calibri"/>
              </a:rPr>
              <a:t>WORKFLOW FOR THIS APP</a:t>
            </a:r>
          </a:p>
        </p:txBody>
      </p:sp>
      <p:grpSp>
        <p:nvGrpSpPr>
          <p:cNvPr id="1503" name="Shape 1503"/>
          <p:cNvGrpSpPr/>
          <p:nvPr/>
        </p:nvGrpSpPr>
        <p:grpSpPr>
          <a:xfrm>
            <a:off x="7874000" y="4483097"/>
            <a:ext cx="3285063" cy="1642537"/>
            <a:chOff x="0" y="0"/>
            <a:chExt cx="3285061" cy="1642535"/>
          </a:xfrm>
        </p:grpSpPr>
        <p:sp>
          <p:nvSpPr>
            <p:cNvPr id="1504" name="Shape 1504"/>
            <p:cNvSpPr/>
            <p:nvPr/>
          </p:nvSpPr>
          <p:spPr>
            <a:xfrm>
              <a:off x="0" y="0"/>
              <a:ext cx="3285061" cy="1642535"/>
            </a:xfrm>
            <a:prstGeom prst="rect">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05" name="Shape 1505"/>
            <p:cNvSpPr/>
            <p:nvPr/>
          </p:nvSpPr>
          <p:spPr>
            <a:xfrm>
              <a:off x="0" y="132927"/>
              <a:ext cx="3285061" cy="1376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Edit form field value</a:t>
              </a:r>
            </a:p>
          </p:txBody>
        </p:sp>
      </p:grpSp>
      <p:grpSp>
        <p:nvGrpSpPr>
          <p:cNvPr id="1506" name="Shape 1506"/>
          <p:cNvGrpSpPr/>
          <p:nvPr/>
        </p:nvGrpSpPr>
        <p:grpSpPr>
          <a:xfrm>
            <a:off x="7874000" y="6938424"/>
            <a:ext cx="3285063" cy="1710271"/>
            <a:chOff x="0" y="0"/>
            <a:chExt cx="3285061" cy="1710269"/>
          </a:xfrm>
        </p:grpSpPr>
        <p:sp>
          <p:nvSpPr>
            <p:cNvPr id="1507" name="Shape 1507"/>
            <p:cNvSpPr/>
            <p:nvPr/>
          </p:nvSpPr>
          <p:spPr>
            <a:xfrm>
              <a:off x="0" y="0"/>
              <a:ext cx="3285061" cy="1710269"/>
            </a:xfrm>
            <a:prstGeom prst="rect">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08" name="Shape 1508"/>
            <p:cNvSpPr/>
            <p:nvPr/>
          </p:nvSpPr>
          <p:spPr>
            <a:xfrm>
              <a:off x="0" y="166793"/>
              <a:ext cx="3285061" cy="1376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Get Predictions</a:t>
              </a:r>
            </a:p>
          </p:txBody>
        </p:sp>
      </p:grpSp>
      <p:grpSp>
        <p:nvGrpSpPr>
          <p:cNvPr id="1509" name="Shape 1509"/>
          <p:cNvGrpSpPr/>
          <p:nvPr/>
        </p:nvGrpSpPr>
        <p:grpSpPr>
          <a:xfrm>
            <a:off x="7874000" y="9376832"/>
            <a:ext cx="3285063" cy="2065867"/>
            <a:chOff x="0" y="0"/>
            <a:chExt cx="3285061" cy="2065865"/>
          </a:xfrm>
        </p:grpSpPr>
        <p:sp>
          <p:nvSpPr>
            <p:cNvPr id="1510" name="Shape 1510"/>
            <p:cNvSpPr/>
            <p:nvPr/>
          </p:nvSpPr>
          <p:spPr>
            <a:xfrm>
              <a:off x="0" y="0"/>
              <a:ext cx="3285061" cy="2065865"/>
            </a:xfrm>
            <a:custGeom>
              <a:pathLst>
                <a:path extrusionOk="0" h="120000" w="120000">
                  <a:moveTo>
                    <a:pt x="0" y="60000"/>
                  </a:moveTo>
                  <a:lnTo>
                    <a:pt x="60000" y="0"/>
                  </a:lnTo>
                  <a:lnTo>
                    <a:pt x="120000" y="60000"/>
                  </a:lnTo>
                  <a:lnTo>
                    <a:pt x="60000" y="120000"/>
                  </a:lnTo>
                  <a:close/>
                </a:path>
              </a:pathLst>
            </a:cu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11" name="Shape 1511"/>
            <p:cNvSpPr/>
            <p:nvPr/>
          </p:nvSpPr>
          <p:spPr>
            <a:xfrm>
              <a:off x="821266" y="344591"/>
              <a:ext cx="1642530" cy="1376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Bad Loan?</a:t>
              </a:r>
            </a:p>
          </p:txBody>
        </p:sp>
      </p:grpSp>
      <p:grpSp>
        <p:nvGrpSpPr>
          <p:cNvPr id="1512" name="Shape 1512"/>
          <p:cNvGrpSpPr/>
          <p:nvPr/>
        </p:nvGrpSpPr>
        <p:grpSpPr>
          <a:xfrm>
            <a:off x="7873999" y="2019298"/>
            <a:ext cx="3285067" cy="1905001"/>
            <a:chOff x="0" y="0"/>
            <a:chExt cx="3285065" cy="1905001"/>
          </a:xfrm>
        </p:grpSpPr>
        <p:sp>
          <p:nvSpPr>
            <p:cNvPr id="1513" name="Shape 1513"/>
            <p:cNvSpPr/>
            <p:nvPr/>
          </p:nvSpPr>
          <p:spPr>
            <a:xfrm>
              <a:off x="0" y="0"/>
              <a:ext cx="3285065" cy="1905001"/>
            </a:xfrm>
            <a:prstGeom prst="ellipse">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14" name="Shape 1514"/>
            <p:cNvSpPr/>
            <p:nvPr/>
          </p:nvSpPr>
          <p:spPr>
            <a:xfrm>
              <a:off x="481085" y="264159"/>
              <a:ext cx="2322890" cy="1376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Visit web page</a:t>
              </a:r>
            </a:p>
          </p:txBody>
        </p:sp>
      </p:grpSp>
      <p:grpSp>
        <p:nvGrpSpPr>
          <p:cNvPr id="1515" name="Shape 1515"/>
          <p:cNvGrpSpPr/>
          <p:nvPr/>
        </p:nvGrpSpPr>
        <p:grpSpPr>
          <a:xfrm>
            <a:off x="5651504" y="11679765"/>
            <a:ext cx="3335871" cy="1490137"/>
            <a:chOff x="0" y="0"/>
            <a:chExt cx="3335870" cy="1490135"/>
          </a:xfrm>
        </p:grpSpPr>
        <p:sp>
          <p:nvSpPr>
            <p:cNvPr id="1516" name="Shape 1516"/>
            <p:cNvSpPr/>
            <p:nvPr/>
          </p:nvSpPr>
          <p:spPr>
            <a:xfrm>
              <a:off x="0" y="0"/>
              <a:ext cx="3335870" cy="1490135"/>
            </a:xfrm>
            <a:prstGeom prst="ellipse">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17" name="Shape 1517"/>
            <p:cNvSpPr/>
            <p:nvPr/>
          </p:nvSpPr>
          <p:spPr>
            <a:xfrm>
              <a:off x="488525" y="355177"/>
              <a:ext cx="2358817" cy="779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Declined</a:t>
              </a:r>
            </a:p>
          </p:txBody>
        </p:sp>
      </p:grpSp>
      <p:grpSp>
        <p:nvGrpSpPr>
          <p:cNvPr id="1518" name="Shape 1518"/>
          <p:cNvGrpSpPr/>
          <p:nvPr/>
        </p:nvGrpSpPr>
        <p:grpSpPr>
          <a:xfrm>
            <a:off x="10587567" y="11679765"/>
            <a:ext cx="5655734" cy="1490137"/>
            <a:chOff x="0" y="0"/>
            <a:chExt cx="5655732" cy="1490135"/>
          </a:xfrm>
        </p:grpSpPr>
        <p:sp>
          <p:nvSpPr>
            <p:cNvPr id="1519" name="Shape 1519"/>
            <p:cNvSpPr/>
            <p:nvPr/>
          </p:nvSpPr>
          <p:spPr>
            <a:xfrm>
              <a:off x="0" y="0"/>
              <a:ext cx="5655732" cy="1490135"/>
            </a:xfrm>
            <a:prstGeom prst="ellipse">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20" name="Shape 1520"/>
            <p:cNvSpPr/>
            <p:nvPr/>
          </p:nvSpPr>
          <p:spPr>
            <a:xfrm>
              <a:off x="828261" y="56727"/>
              <a:ext cx="3999210" cy="1376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Accepted: Show Interest Rate</a:t>
              </a:r>
            </a:p>
          </p:txBody>
        </p:sp>
      </p:grpSp>
      <p:grpSp>
        <p:nvGrpSpPr>
          <p:cNvPr id="1521" name="Shape 1521"/>
          <p:cNvGrpSpPr/>
          <p:nvPr/>
        </p:nvGrpSpPr>
        <p:grpSpPr>
          <a:xfrm>
            <a:off x="5537200" y="2349500"/>
            <a:ext cx="2133597" cy="1198039"/>
            <a:chOff x="0" y="0"/>
            <a:chExt cx="2133596" cy="1198038"/>
          </a:xfrm>
        </p:grpSpPr>
        <p:sp>
          <p:nvSpPr>
            <p:cNvPr id="1522" name="Shape 1522"/>
            <p:cNvSpPr/>
            <p:nvPr/>
          </p:nvSpPr>
          <p:spPr>
            <a:xfrm>
              <a:off x="0" y="0"/>
              <a:ext cx="2133596" cy="1198038"/>
            </a:xfrm>
            <a:prstGeom prst="rightArrow">
              <a:avLst>
                <a:gd fmla="val 50000" name="adj1"/>
                <a:gd fmla="val 50000" name="adj2"/>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23" name="Shape 1523"/>
            <p:cNvSpPr/>
            <p:nvPr/>
          </p:nvSpPr>
          <p:spPr>
            <a:xfrm>
              <a:off x="0" y="209129"/>
              <a:ext cx="1834085" cy="779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Start</a:t>
              </a:r>
            </a:p>
          </p:txBody>
        </p:sp>
      </p:grpSp>
      <p:sp>
        <p:nvSpPr>
          <p:cNvPr id="1524" name="Shape 1524"/>
          <p:cNvSpPr/>
          <p:nvPr/>
        </p:nvSpPr>
        <p:spPr>
          <a:xfrm>
            <a:off x="9516532" y="3930648"/>
            <a:ext cx="1" cy="546101"/>
          </a:xfrm>
          <a:custGeom>
            <a:pathLst>
              <a:path extrusionOk="0" h="120000" w="120000">
                <a:moveTo>
                  <a:pt x="120000" y="0"/>
                </a:moveTo>
                <a:cubicBezTo>
                  <a:pt x="80000" y="40000"/>
                  <a:pt x="40000" y="80000"/>
                  <a:pt x="0" y="120000"/>
                </a:cubicBezTo>
              </a:path>
            </a:pathLst>
          </a:custGeom>
          <a:noFill/>
          <a:ln cap="flat" cmpd="sng" w="50800">
            <a:solidFill>
              <a:schemeClr val="accent1"/>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525" name="Shape 1525"/>
          <p:cNvSpPr/>
          <p:nvPr/>
        </p:nvSpPr>
        <p:spPr>
          <a:xfrm>
            <a:off x="9516532" y="6132114"/>
            <a:ext cx="0" cy="799962"/>
          </a:xfrm>
          <a:custGeom>
            <a:pathLst>
              <a:path extrusionOk="0" h="120000" w="120000">
                <a:moveTo>
                  <a:pt x="120000" y="0"/>
                </a:moveTo>
                <a:cubicBezTo>
                  <a:pt x="0" y="40000"/>
                  <a:pt x="0" y="80000"/>
                  <a:pt x="0" y="120000"/>
                </a:cubicBezTo>
              </a:path>
            </a:pathLst>
          </a:custGeom>
          <a:noFill/>
          <a:ln cap="flat" cmpd="sng" w="50800">
            <a:solidFill>
              <a:schemeClr val="accent1"/>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526" name="Shape 1526"/>
          <p:cNvSpPr/>
          <p:nvPr/>
        </p:nvSpPr>
        <p:spPr>
          <a:xfrm>
            <a:off x="9516531" y="8654910"/>
            <a:ext cx="1" cy="715413"/>
          </a:xfrm>
          <a:custGeom>
            <a:pathLst>
              <a:path extrusionOk="0" h="120000" w="120000">
                <a:moveTo>
                  <a:pt x="120000" y="0"/>
                </a:moveTo>
                <a:cubicBezTo>
                  <a:pt x="80000" y="40000"/>
                  <a:pt x="40000" y="80000"/>
                  <a:pt x="0" y="120000"/>
                </a:cubicBezTo>
              </a:path>
            </a:pathLst>
          </a:custGeom>
          <a:noFill/>
          <a:ln cap="flat" cmpd="sng" w="50800">
            <a:solidFill>
              <a:schemeClr val="accent1"/>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527" name="Shape 1527"/>
          <p:cNvSpPr/>
          <p:nvPr/>
        </p:nvSpPr>
        <p:spPr>
          <a:xfrm>
            <a:off x="7319010" y="10408920"/>
            <a:ext cx="547371" cy="1263650"/>
          </a:xfrm>
          <a:custGeom>
            <a:pathLst>
              <a:path extrusionOk="0" h="120000" w="120000">
                <a:moveTo>
                  <a:pt x="120000" y="0"/>
                </a:moveTo>
                <a:lnTo>
                  <a:pt x="0" y="0"/>
                </a:lnTo>
                <a:lnTo>
                  <a:pt x="0" y="120000"/>
                </a:lnTo>
              </a:path>
            </a:pathLst>
          </a:custGeom>
          <a:noFill/>
          <a:ln cap="flat" cmpd="sng" w="50800">
            <a:solidFill>
              <a:schemeClr val="accent1"/>
            </a:solidFill>
            <a:prstDash val="solid"/>
            <a:round/>
            <a:headEnd len="med" w="med" type="none"/>
            <a:tailEnd len="lg" w="lg" type="triangle"/>
          </a:ln>
          <a:effectLst>
            <a:outerShdw blurRad="76200" rotWithShape="0" dir="5400000" dist="38100">
              <a:srgbClr val="000000">
                <a:alpha val="37647"/>
              </a:srgbClr>
            </a:outerShdw>
          </a:effectLst>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528" name="Shape 1528"/>
          <p:cNvSpPr/>
          <p:nvPr/>
        </p:nvSpPr>
        <p:spPr>
          <a:xfrm>
            <a:off x="11164570" y="10408920"/>
            <a:ext cx="2250440" cy="1263650"/>
          </a:xfrm>
          <a:custGeom>
            <a:pathLst>
              <a:path extrusionOk="0" h="120000" w="120000">
                <a:moveTo>
                  <a:pt x="0" y="0"/>
                </a:moveTo>
                <a:lnTo>
                  <a:pt x="120000" y="0"/>
                </a:lnTo>
                <a:lnTo>
                  <a:pt x="120000" y="120000"/>
                </a:lnTo>
              </a:path>
            </a:pathLst>
          </a:custGeom>
          <a:noFill/>
          <a:ln cap="flat" cmpd="sng" w="50800">
            <a:solidFill>
              <a:schemeClr val="accent1"/>
            </a:solidFill>
            <a:prstDash val="solid"/>
            <a:round/>
            <a:headEnd len="med" w="med" type="none"/>
            <a:tailEnd len="lg" w="lg" type="triangle"/>
          </a:ln>
          <a:effectLst>
            <a:outerShdw blurRad="76200" rotWithShape="0" dir="5400000" dist="38100">
              <a:srgbClr val="000000">
                <a:alpha val="37647"/>
              </a:srgbClr>
            </a:outerShdw>
          </a:effectLst>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529" name="Shape 1529"/>
          <p:cNvSpPr/>
          <p:nvPr/>
        </p:nvSpPr>
        <p:spPr>
          <a:xfrm>
            <a:off x="6379767" y="9613900"/>
            <a:ext cx="1024306" cy="73776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Yes</a:t>
            </a:r>
          </a:p>
        </p:txBody>
      </p:sp>
      <p:sp>
        <p:nvSpPr>
          <p:cNvPr id="1530" name="Shape 1530"/>
          <p:cNvSpPr/>
          <p:nvPr/>
        </p:nvSpPr>
        <p:spPr>
          <a:xfrm>
            <a:off x="11534832" y="9610921"/>
            <a:ext cx="844967"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No</a:t>
            </a:r>
          </a:p>
        </p:txBody>
      </p:sp>
      <p:sp>
        <p:nvSpPr>
          <p:cNvPr id="1531" name="Shape 1531"/>
          <p:cNvSpPr/>
          <p:nvPr/>
        </p:nvSpPr>
        <p:spPr>
          <a:xfrm>
            <a:off x="12052754" y="4579883"/>
            <a:ext cx="6238250" cy="130926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New data point</a:t>
            </a:r>
          </a:p>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(e.g. loan amount, income)</a:t>
            </a:r>
          </a:p>
        </p:txBody>
      </p:sp>
      <p:sp>
        <p:nvSpPr>
          <p:cNvPr id="1532" name="Shape 1532"/>
          <p:cNvSpPr/>
          <p:nvPr/>
        </p:nvSpPr>
        <p:spPr>
          <a:xfrm>
            <a:off x="12052754" y="7099300"/>
            <a:ext cx="7453928" cy="130926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Is the loan predicted to be bad?</a:t>
            </a:r>
          </a:p>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What is the interest rate?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pic>
        <p:nvPicPr>
          <p:cNvPr id="271" name="Shape 271"/>
          <p:cNvPicPr preferRelativeResize="0"/>
          <p:nvPr/>
        </p:nvPicPr>
        <p:blipFill rotWithShape="1">
          <a:blip r:embed="rId3">
            <a:alphaModFix/>
          </a:blip>
          <a:srcRect b="0" l="0" r="0" t="0"/>
          <a:stretch/>
        </p:blipFill>
        <p:spPr>
          <a:xfrm>
            <a:off x="3492500" y="427312"/>
            <a:ext cx="17399000" cy="12039600"/>
          </a:xfrm>
          <a:prstGeom prst="rect">
            <a:avLst/>
          </a:prstGeom>
          <a:noFill/>
          <a:ln>
            <a:noFill/>
          </a:ln>
        </p:spPr>
      </p:pic>
    </p:spTree>
  </p:cSld>
  <p:clrMapOvr>
    <a:masterClrMapping/>
  </p:clrMapOvr>
  <p:transition>
    <p:fade/>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6" name="Shape 1536"/>
        <p:cNvGrpSpPr/>
        <p:nvPr/>
      </p:nvGrpSpPr>
      <p:grpSpPr>
        <a:xfrm>
          <a:off x="0" y="0"/>
          <a:ext cx="0" cy="0"/>
          <a:chOff x="0" y="0"/>
          <a:chExt cx="0" cy="0"/>
        </a:xfrm>
      </p:grpSpPr>
      <p:sp>
        <p:nvSpPr>
          <p:cNvPr id="1537" name="Shape 1537"/>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6400" u="none" cap="none" strike="noStrike">
                <a:solidFill>
                  <a:srgbClr val="000000"/>
                </a:solidFill>
                <a:latin typeface="Calibri"/>
                <a:ea typeface="Calibri"/>
                <a:cs typeface="Calibri"/>
                <a:sym typeface="Calibri"/>
              </a:rPr>
              <a:t>APP ARCHITECTURE DIAGRAM</a:t>
            </a:r>
          </a:p>
        </p:txBody>
      </p:sp>
      <p:sp>
        <p:nvSpPr>
          <p:cNvPr id="1538" name="Shape 1538"/>
          <p:cNvSpPr/>
          <p:nvPr/>
        </p:nvSpPr>
        <p:spPr>
          <a:xfrm>
            <a:off x="14757400" y="2435878"/>
            <a:ext cx="3200122" cy="985115"/>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5600" u="none" cap="none" strike="noStrike">
                <a:solidFill>
                  <a:srgbClr val="000000"/>
                </a:solidFill>
                <a:latin typeface="Arial"/>
                <a:ea typeface="Arial"/>
                <a:cs typeface="Arial"/>
                <a:sym typeface="Arial"/>
              </a:rPr>
              <a:t>Back-end</a:t>
            </a:r>
          </a:p>
        </p:txBody>
      </p:sp>
      <p:sp>
        <p:nvSpPr>
          <p:cNvPr id="1539" name="Shape 1539"/>
          <p:cNvSpPr/>
          <p:nvPr/>
        </p:nvSpPr>
        <p:spPr>
          <a:xfrm>
            <a:off x="13881100" y="5029200"/>
            <a:ext cx="5479956" cy="5486399"/>
          </a:xfrm>
          <a:prstGeom prst="ellipse">
            <a:avLst/>
          </a:prstGeom>
          <a:gradFill>
            <a:gsLst>
              <a:gs pos="0">
                <a:srgbClr val="60B9EC"/>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540" name="Shape 1540"/>
          <p:cNvGrpSpPr/>
          <p:nvPr/>
        </p:nvGrpSpPr>
        <p:grpSpPr>
          <a:xfrm>
            <a:off x="15011400" y="5795009"/>
            <a:ext cx="3301999" cy="3916682"/>
            <a:chOff x="0" y="266700"/>
            <a:chExt cx="3301999" cy="3916681"/>
          </a:xfrm>
        </p:grpSpPr>
        <p:sp>
          <p:nvSpPr>
            <p:cNvPr id="1541" name="Shape 1541"/>
            <p:cNvSpPr/>
            <p:nvPr/>
          </p:nvSpPr>
          <p:spPr>
            <a:xfrm>
              <a:off x="0" y="288289"/>
              <a:ext cx="3301999" cy="3873501"/>
            </a:xfrm>
            <a:prstGeom prst="rect">
              <a:avLst/>
            </a:prstGeom>
            <a:solidFill>
              <a:srgbClr val="595959"/>
            </a:soli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42" name="Shape 1542"/>
            <p:cNvSpPr/>
            <p:nvPr/>
          </p:nvSpPr>
          <p:spPr>
            <a:xfrm>
              <a:off x="0" y="266700"/>
              <a:ext cx="3301999" cy="391668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a:t>
              </a: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  (webapp)</a:t>
              </a: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  html, css, js</a:t>
              </a:r>
            </a:p>
            <a:p>
              <a:pPr indent="0" lvl="0" marL="0" marR="0" rtl="0" algn="l">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/predict</a:t>
              </a: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     (servlet)</a:t>
              </a: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     java</a:t>
              </a:r>
            </a:p>
          </p:txBody>
        </p:sp>
      </p:grpSp>
      <p:sp>
        <p:nvSpPr>
          <p:cNvPr id="1543" name="Shape 1543"/>
          <p:cNvSpPr/>
          <p:nvPr/>
        </p:nvSpPr>
        <p:spPr>
          <a:xfrm>
            <a:off x="15836900" y="5226446"/>
            <a:ext cx="1420734" cy="57764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800" u="none" cap="none" strike="noStrike">
                <a:solidFill>
                  <a:srgbClr val="000000"/>
                </a:solidFill>
                <a:latin typeface="Arial"/>
                <a:ea typeface="Arial"/>
                <a:cs typeface="Arial"/>
                <a:sym typeface="Arial"/>
              </a:rPr>
              <a:t>.war file</a:t>
            </a:r>
          </a:p>
        </p:txBody>
      </p:sp>
      <p:sp>
        <p:nvSpPr>
          <p:cNvPr id="1544" name="Shape 1544"/>
          <p:cNvSpPr/>
          <p:nvPr/>
        </p:nvSpPr>
        <p:spPr>
          <a:xfrm>
            <a:off x="13881100" y="4003810"/>
            <a:ext cx="5136674"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Jetty servlet container</a:t>
            </a:r>
          </a:p>
        </p:txBody>
      </p:sp>
      <p:sp>
        <p:nvSpPr>
          <p:cNvPr id="1545" name="Shape 1545"/>
          <p:cNvSpPr/>
          <p:nvPr/>
        </p:nvSpPr>
        <p:spPr>
          <a:xfrm>
            <a:off x="5702300" y="2435878"/>
            <a:ext cx="3278951" cy="985115"/>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5600" u="none" cap="none" strike="noStrike">
                <a:solidFill>
                  <a:srgbClr val="000000"/>
                </a:solidFill>
                <a:latin typeface="Arial"/>
                <a:ea typeface="Arial"/>
                <a:cs typeface="Arial"/>
                <a:sym typeface="Arial"/>
              </a:rPr>
              <a:t>Front-end</a:t>
            </a:r>
          </a:p>
        </p:txBody>
      </p:sp>
      <p:sp>
        <p:nvSpPr>
          <p:cNvPr id="1546" name="Shape 1546"/>
          <p:cNvSpPr/>
          <p:nvPr/>
        </p:nvSpPr>
        <p:spPr>
          <a:xfrm>
            <a:off x="5789310" y="4003810"/>
            <a:ext cx="3178841"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Web browser</a:t>
            </a:r>
          </a:p>
        </p:txBody>
      </p:sp>
      <p:sp>
        <p:nvSpPr>
          <p:cNvPr id="1547" name="Shape 1547"/>
          <p:cNvSpPr/>
          <p:nvPr/>
        </p:nvSpPr>
        <p:spPr>
          <a:xfrm>
            <a:off x="4737100" y="5029200"/>
            <a:ext cx="5479956" cy="5486399"/>
          </a:xfrm>
          <a:prstGeom prst="ellipse">
            <a:avLst/>
          </a:prstGeom>
          <a:gradFill>
            <a:gsLst>
              <a:gs pos="0">
                <a:srgbClr val="60B9EC"/>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548" name="Shape 1548"/>
          <p:cNvGrpSpPr/>
          <p:nvPr/>
        </p:nvGrpSpPr>
        <p:grpSpPr>
          <a:xfrm>
            <a:off x="6233809" y="6692900"/>
            <a:ext cx="2427590" cy="2095499"/>
            <a:chOff x="0" y="0"/>
            <a:chExt cx="2427589" cy="2095499"/>
          </a:xfrm>
        </p:grpSpPr>
        <p:sp>
          <p:nvSpPr>
            <p:cNvPr id="1549" name="Shape 1549"/>
            <p:cNvSpPr/>
            <p:nvPr/>
          </p:nvSpPr>
          <p:spPr>
            <a:xfrm>
              <a:off x="0" y="0"/>
              <a:ext cx="2427589" cy="2095499"/>
            </a:xfrm>
            <a:prstGeom prst="rect">
              <a:avLst/>
            </a:prstGeom>
            <a:solidFill>
              <a:srgbClr val="595959"/>
            </a:soli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50" name="Shape 1550"/>
            <p:cNvSpPr/>
            <p:nvPr/>
          </p:nvSpPr>
          <p:spPr>
            <a:xfrm>
              <a:off x="0" y="156208"/>
              <a:ext cx="2427589" cy="178308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Javascript</a:t>
              </a: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application</a:t>
              </a:r>
            </a:p>
          </p:txBody>
        </p:sp>
      </p:grpSp>
      <p:cxnSp>
        <p:nvCxnSpPr>
          <p:cNvPr id="1551" name="Shape 1551"/>
          <p:cNvCxnSpPr/>
          <p:nvPr/>
        </p:nvCxnSpPr>
        <p:spPr>
          <a:xfrm rot="10800000">
            <a:off x="13348008" y="7753350"/>
            <a:ext cx="1663391" cy="0"/>
          </a:xfrm>
          <a:prstGeom prst="straightConnector1">
            <a:avLst/>
          </a:prstGeom>
          <a:noFill/>
          <a:ln cap="flat" cmpd="sng" w="152400">
            <a:solidFill>
              <a:srgbClr val="404040"/>
            </a:solidFill>
            <a:prstDash val="solid"/>
            <a:round/>
            <a:headEnd len="med" w="med" type="none"/>
            <a:tailEnd len="med" w="med" type="oval"/>
          </a:ln>
          <a:effectLst>
            <a:outerShdw blurRad="76200" rotWithShape="0" dir="5400000" dist="38100">
              <a:srgbClr val="000000">
                <a:alpha val="37647"/>
              </a:srgbClr>
            </a:outerShdw>
          </a:effectLst>
        </p:spPr>
      </p:cxnSp>
      <p:sp>
        <p:nvSpPr>
          <p:cNvPr id="1552" name="Shape 1552"/>
          <p:cNvSpPr/>
          <p:nvPr/>
        </p:nvSpPr>
        <p:spPr>
          <a:xfrm>
            <a:off x="12827085" y="6530475"/>
            <a:ext cx="873640" cy="88411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400" u="none" cap="none" strike="noStrike">
                <a:solidFill>
                  <a:srgbClr val="000000"/>
                </a:solidFill>
                <a:latin typeface="Arial"/>
                <a:ea typeface="Arial"/>
                <a:cs typeface="Arial"/>
                <a:sym typeface="Arial"/>
              </a:rPr>
              <a:t>Port</a:t>
            </a:r>
          </a:p>
          <a:p>
            <a:pPr indent="0" lvl="0" marL="0" marR="0" rtl="0" algn="l">
              <a:lnSpc>
                <a:spcPct val="100000"/>
              </a:lnSpc>
              <a:spcBef>
                <a:spcPts val="0"/>
              </a:spcBef>
              <a:spcAft>
                <a:spcPts val="0"/>
              </a:spcAft>
              <a:buClr>
                <a:srgbClr val="000000"/>
              </a:buClr>
              <a:buSzPct val="25000"/>
              <a:buFont typeface="Arial"/>
              <a:buNone/>
            </a:pPr>
            <a:r>
              <a:rPr b="0" i="0" lang="en-US" sz="2400" u="none" cap="none" strike="noStrike">
                <a:solidFill>
                  <a:srgbClr val="000000"/>
                </a:solidFill>
                <a:latin typeface="Arial"/>
                <a:ea typeface="Arial"/>
                <a:cs typeface="Arial"/>
                <a:sym typeface="Arial"/>
              </a:rPr>
              <a:t>8080</a:t>
            </a:r>
          </a:p>
        </p:txBody>
      </p:sp>
      <p:cxnSp>
        <p:nvCxnSpPr>
          <p:cNvPr id="1553" name="Shape 1553"/>
          <p:cNvCxnSpPr/>
          <p:nvPr/>
        </p:nvCxnSpPr>
        <p:spPr>
          <a:xfrm>
            <a:off x="10464800" y="7473950"/>
            <a:ext cx="1823017" cy="0"/>
          </a:xfrm>
          <a:prstGeom prst="straightConnector1">
            <a:avLst/>
          </a:prstGeom>
          <a:noFill/>
          <a:ln cap="flat" cmpd="sng" w="114300">
            <a:solidFill>
              <a:srgbClr val="404040"/>
            </a:solidFill>
            <a:prstDash val="solid"/>
            <a:round/>
            <a:headEnd len="med" w="med" type="none"/>
            <a:tailEnd len="lg" w="lg" type="triangle"/>
          </a:ln>
          <a:effectLst>
            <a:outerShdw blurRad="76200" rotWithShape="0" dir="5400000" dist="38100">
              <a:srgbClr val="000000">
                <a:alpha val="37647"/>
              </a:srgbClr>
            </a:outerShdw>
          </a:effectLst>
        </p:spPr>
      </p:cxnSp>
      <p:cxnSp>
        <p:nvCxnSpPr>
          <p:cNvPr id="1554" name="Shape 1554"/>
          <p:cNvCxnSpPr/>
          <p:nvPr/>
        </p:nvCxnSpPr>
        <p:spPr>
          <a:xfrm rot="10800000">
            <a:off x="10464800" y="8140700"/>
            <a:ext cx="1823017" cy="0"/>
          </a:xfrm>
          <a:prstGeom prst="straightConnector1">
            <a:avLst/>
          </a:prstGeom>
          <a:noFill/>
          <a:ln cap="flat" cmpd="sng" w="114300">
            <a:solidFill>
              <a:srgbClr val="404040"/>
            </a:solidFill>
            <a:prstDash val="solid"/>
            <a:round/>
            <a:headEnd len="med" w="med" type="none"/>
            <a:tailEnd len="lg" w="lg" type="triangle"/>
          </a:ln>
          <a:effectLst>
            <a:outerShdw blurRad="76200" rotWithShape="0" dir="5400000" dist="38100">
              <a:srgbClr val="000000">
                <a:alpha val="37647"/>
              </a:srgbClr>
            </a:outerShdw>
          </a:effectLst>
        </p:spPr>
      </p:cxnSp>
      <p:sp>
        <p:nvSpPr>
          <p:cNvPr id="1555" name="Shape 1555"/>
          <p:cNvSpPr/>
          <p:nvPr/>
        </p:nvSpPr>
        <p:spPr>
          <a:xfrm>
            <a:off x="4537401" y="11011811"/>
            <a:ext cx="14971734"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1.  HTTP GET with query parameters (loan_amt, annual_inc, etc.)</a:t>
            </a:r>
          </a:p>
        </p:txBody>
      </p:sp>
      <p:sp>
        <p:nvSpPr>
          <p:cNvPr id="1556" name="Shape 1556"/>
          <p:cNvSpPr/>
          <p:nvPr/>
        </p:nvSpPr>
        <p:spPr>
          <a:xfrm>
            <a:off x="11043214" y="6530475"/>
            <a:ext cx="478107"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1</a:t>
            </a:r>
          </a:p>
        </p:txBody>
      </p:sp>
      <p:sp>
        <p:nvSpPr>
          <p:cNvPr id="1557" name="Shape 1557"/>
          <p:cNvSpPr/>
          <p:nvPr/>
        </p:nvSpPr>
        <p:spPr>
          <a:xfrm>
            <a:off x="11043214" y="8312150"/>
            <a:ext cx="478107" cy="73776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2</a:t>
            </a:r>
          </a:p>
        </p:txBody>
      </p:sp>
      <p:sp>
        <p:nvSpPr>
          <p:cNvPr id="1558" name="Shape 1558"/>
          <p:cNvSpPr/>
          <p:nvPr/>
        </p:nvSpPr>
        <p:spPr>
          <a:xfrm>
            <a:off x="4537401" y="11831596"/>
            <a:ext cx="8129608"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2.  JSON response with predictions</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2" name="Shape 1562"/>
        <p:cNvGrpSpPr/>
        <p:nvPr/>
      </p:nvGrpSpPr>
      <p:grpSpPr>
        <a:xfrm>
          <a:off x="0" y="0"/>
          <a:ext cx="0" cy="0"/>
          <a:chOff x="0" y="0"/>
          <a:chExt cx="0" cy="0"/>
        </a:xfrm>
      </p:grpSpPr>
      <p:sp>
        <p:nvSpPr>
          <p:cNvPr id="1563" name="Shape 1563"/>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6400" u="none" cap="none" strike="noStrike">
                <a:solidFill>
                  <a:srgbClr val="000000"/>
                </a:solidFill>
                <a:latin typeface="Calibri"/>
                <a:ea typeface="Calibri"/>
                <a:cs typeface="Calibri"/>
                <a:sym typeface="Calibri"/>
              </a:rPr>
              <a:t>SOFTWARE PIECES</a:t>
            </a:r>
          </a:p>
        </p:txBody>
      </p:sp>
      <p:sp>
        <p:nvSpPr>
          <p:cNvPr id="1564" name="Shape 1564"/>
          <p:cNvSpPr txBox="1"/>
          <p:nvPr>
            <p:ph idx="1" type="body"/>
          </p:nvPr>
        </p:nvSpPr>
        <p:spPr>
          <a:xfrm>
            <a:off x="3962400" y="3200400"/>
            <a:ext cx="16459200" cy="9051926"/>
          </a:xfrm>
          <a:prstGeom prst="rect">
            <a:avLst/>
          </a:prstGeom>
          <a:noFill/>
          <a:ln>
            <a:noFill/>
          </a:ln>
        </p:spPr>
        <p:txBody>
          <a:bodyPr anchorCtr="0" anchor="t" bIns="91425" lIns="91425" rIns="91425" tIns="91425">
            <a:noAutofit/>
          </a:bodyPr>
          <a:lstStyle/>
          <a:p>
            <a:pPr indent="-685800" lvl="0" marL="685800" marR="0" rtl="0" algn="l">
              <a:lnSpc>
                <a:spcPct val="80000"/>
              </a:lnSpc>
              <a:spcBef>
                <a:spcPts val="0"/>
              </a:spcBef>
              <a:spcAft>
                <a:spcPts val="0"/>
              </a:spcAft>
              <a:buClr>
                <a:srgbClr val="595959"/>
              </a:buClr>
              <a:buSzPct val="100000"/>
              <a:buFont typeface="Arial"/>
              <a:buChar char="•"/>
            </a:pPr>
            <a:r>
              <a:rPr b="0" i="0" lang="en-US" sz="5400" u="none" cap="none" strike="noStrike">
                <a:solidFill>
                  <a:srgbClr val="595959"/>
                </a:solidFill>
                <a:latin typeface="Calibri"/>
                <a:ea typeface="Calibri"/>
                <a:cs typeface="Calibri"/>
                <a:sym typeface="Calibri"/>
              </a:rPr>
              <a:t>Offline</a:t>
            </a:r>
          </a:p>
          <a:p>
            <a:pPr indent="-571500" lvl="1" marL="1028700" marR="0" rtl="0" algn="l">
              <a:lnSpc>
                <a:spcPct val="80000"/>
              </a:lnSpc>
              <a:spcBef>
                <a:spcPts val="1100"/>
              </a:spcBef>
              <a:spcAft>
                <a:spcPts val="0"/>
              </a:spcAft>
              <a:buClr>
                <a:srgbClr val="595959"/>
              </a:buClr>
              <a:buSzPct val="100000"/>
              <a:buFont typeface="Courier New"/>
              <a:buChar char="o"/>
            </a:pPr>
            <a:r>
              <a:rPr b="0" i="0" lang="en-US" sz="4600" u="none" cap="none" strike="noStrike">
                <a:solidFill>
                  <a:srgbClr val="595959"/>
                </a:solidFill>
                <a:latin typeface="Calibri"/>
                <a:ea typeface="Calibri"/>
                <a:cs typeface="Calibri"/>
                <a:sym typeface="Calibri"/>
              </a:rPr>
              <a:t>R + H2O	(model building)</a:t>
            </a:r>
          </a:p>
          <a:p>
            <a:pPr indent="-685800" lvl="0" marL="685800" marR="0" rtl="0" algn="l">
              <a:lnSpc>
                <a:spcPct val="80000"/>
              </a:lnSpc>
              <a:spcBef>
                <a:spcPts val="1200"/>
              </a:spcBef>
              <a:spcAft>
                <a:spcPts val="0"/>
              </a:spcAft>
              <a:buClr>
                <a:srgbClr val="595959"/>
              </a:buClr>
              <a:buSzPct val="100000"/>
              <a:buFont typeface="Arial"/>
              <a:buNone/>
            </a:pPr>
            <a:r>
              <a:t/>
            </a:r>
            <a:endParaRPr b="0" i="0" sz="6400" u="none" cap="none" strike="noStrike">
              <a:solidFill>
                <a:srgbClr val="595959"/>
              </a:solidFill>
              <a:latin typeface="Calibri"/>
              <a:ea typeface="Calibri"/>
              <a:cs typeface="Calibri"/>
              <a:sym typeface="Calibri"/>
            </a:endParaRPr>
          </a:p>
          <a:p>
            <a:pPr indent="-685800" lvl="0" marL="685800" marR="0" rtl="0" algn="l">
              <a:lnSpc>
                <a:spcPct val="80000"/>
              </a:lnSpc>
              <a:spcBef>
                <a:spcPts val="1200"/>
              </a:spcBef>
              <a:spcAft>
                <a:spcPts val="0"/>
              </a:spcAft>
              <a:buClr>
                <a:srgbClr val="595959"/>
              </a:buClr>
              <a:buSzPct val="100000"/>
              <a:buFont typeface="Arial"/>
              <a:buChar char="•"/>
            </a:pPr>
            <a:r>
              <a:rPr b="0" i="0" lang="en-US" sz="5400" u="none" cap="none" strike="noStrike">
                <a:solidFill>
                  <a:srgbClr val="595959"/>
                </a:solidFill>
                <a:latin typeface="Calibri"/>
                <a:ea typeface="Calibri"/>
                <a:cs typeface="Calibri"/>
                <a:sym typeface="Calibri"/>
              </a:rPr>
              <a:t>Online</a:t>
            </a:r>
          </a:p>
          <a:p>
            <a:pPr indent="-685800" lvl="1" marL="1143000" marR="0" rtl="0" algn="l">
              <a:lnSpc>
                <a:spcPct val="80000"/>
              </a:lnSpc>
              <a:spcBef>
                <a:spcPts val="1200"/>
              </a:spcBef>
              <a:spcAft>
                <a:spcPts val="0"/>
              </a:spcAft>
              <a:buClr>
                <a:srgbClr val="595959"/>
              </a:buClr>
              <a:buSzPct val="100000"/>
              <a:buFont typeface="Arial"/>
              <a:buChar char="o"/>
            </a:pPr>
            <a:r>
              <a:rPr b="0" i="0" lang="en-US" sz="5400" u="none" cap="none" strike="noStrike">
                <a:solidFill>
                  <a:srgbClr val="595959"/>
                </a:solidFill>
                <a:latin typeface="Calibri"/>
                <a:ea typeface="Calibri"/>
                <a:cs typeface="Calibri"/>
                <a:sym typeface="Calibri"/>
              </a:rPr>
              <a:t>Front-end</a:t>
            </a:r>
          </a:p>
          <a:p>
            <a:pPr indent="-571500" lvl="2" marL="1485900" marR="0" rtl="0" algn="l">
              <a:lnSpc>
                <a:spcPct val="80000"/>
              </a:lnSpc>
              <a:spcBef>
                <a:spcPts val="1100"/>
              </a:spcBef>
              <a:spcAft>
                <a:spcPts val="0"/>
              </a:spcAft>
              <a:buClr>
                <a:srgbClr val="595959"/>
              </a:buClr>
              <a:buSzPct val="100000"/>
              <a:buFont typeface="Courier New"/>
              <a:buChar char="o"/>
            </a:pPr>
            <a:r>
              <a:rPr b="0" i="0" lang="en-US" sz="4600" u="none" cap="none" strike="noStrike">
                <a:solidFill>
                  <a:srgbClr val="595959"/>
                </a:solidFill>
                <a:latin typeface="Calibri"/>
                <a:ea typeface="Calibri"/>
                <a:cs typeface="Calibri"/>
                <a:sym typeface="Calibri"/>
              </a:rPr>
              <a:t>Web browser</a:t>
            </a:r>
          </a:p>
          <a:p>
            <a:pPr indent="-571500" lvl="2" marL="1485900" marR="0" rtl="0" algn="l">
              <a:lnSpc>
                <a:spcPct val="80000"/>
              </a:lnSpc>
              <a:spcBef>
                <a:spcPts val="1100"/>
              </a:spcBef>
              <a:spcAft>
                <a:spcPts val="0"/>
              </a:spcAft>
              <a:buClr>
                <a:srgbClr val="595959"/>
              </a:buClr>
              <a:buSzPct val="100000"/>
              <a:buFont typeface="Courier New"/>
              <a:buChar char="o"/>
            </a:pPr>
            <a:r>
              <a:rPr b="0" i="0" lang="en-US" sz="4600" u="none" cap="none" strike="noStrike">
                <a:solidFill>
                  <a:srgbClr val="595959"/>
                </a:solidFill>
                <a:latin typeface="Calibri"/>
                <a:ea typeface="Calibri"/>
                <a:cs typeface="Calibri"/>
                <a:sym typeface="Calibri"/>
              </a:rPr>
              <a:t>JavaScript application (run in the browser)</a:t>
            </a:r>
          </a:p>
          <a:p>
            <a:pPr indent="-685800" lvl="1" marL="1143000" marR="0" rtl="0" algn="l">
              <a:lnSpc>
                <a:spcPct val="80000"/>
              </a:lnSpc>
              <a:spcBef>
                <a:spcPts val="1200"/>
              </a:spcBef>
              <a:spcAft>
                <a:spcPts val="0"/>
              </a:spcAft>
              <a:buClr>
                <a:srgbClr val="595959"/>
              </a:buClr>
              <a:buSzPct val="100000"/>
              <a:buFont typeface="Arial"/>
              <a:buChar char="o"/>
            </a:pPr>
            <a:r>
              <a:rPr b="0" i="0" lang="en-US" sz="5400" u="none" cap="none" strike="noStrike">
                <a:solidFill>
                  <a:srgbClr val="595959"/>
                </a:solidFill>
                <a:latin typeface="Calibri"/>
                <a:ea typeface="Calibri"/>
                <a:cs typeface="Calibri"/>
                <a:sym typeface="Calibri"/>
              </a:rPr>
              <a:t>Back-end</a:t>
            </a:r>
          </a:p>
          <a:p>
            <a:pPr indent="-571500" lvl="2" marL="1485900" marR="0" rtl="0" algn="l">
              <a:lnSpc>
                <a:spcPct val="80000"/>
              </a:lnSpc>
              <a:spcBef>
                <a:spcPts val="1100"/>
              </a:spcBef>
              <a:spcAft>
                <a:spcPts val="0"/>
              </a:spcAft>
              <a:buClr>
                <a:srgbClr val="595959"/>
              </a:buClr>
              <a:buSzPct val="100000"/>
              <a:buFont typeface="Courier New"/>
              <a:buChar char="o"/>
            </a:pPr>
            <a:r>
              <a:rPr b="0" i="0" lang="en-US" sz="4600" u="none" cap="none" strike="noStrike">
                <a:solidFill>
                  <a:srgbClr val="595959"/>
                </a:solidFill>
                <a:latin typeface="Calibri"/>
                <a:ea typeface="Calibri"/>
                <a:cs typeface="Calibri"/>
                <a:sym typeface="Calibri"/>
              </a:rPr>
              <a:t>Jetty servlet container</a:t>
            </a:r>
          </a:p>
          <a:p>
            <a:pPr indent="-571500" lvl="2" marL="1485900" marR="0" rtl="0" algn="l">
              <a:lnSpc>
                <a:spcPct val="80000"/>
              </a:lnSpc>
              <a:spcBef>
                <a:spcPts val="1100"/>
              </a:spcBef>
              <a:spcAft>
                <a:spcPts val="0"/>
              </a:spcAft>
              <a:buClr>
                <a:srgbClr val="595959"/>
              </a:buClr>
              <a:buSzPct val="100000"/>
              <a:buFont typeface="Courier New"/>
              <a:buChar char="o"/>
            </a:pPr>
            <a:r>
              <a:rPr b="0" i="0" lang="en-US" sz="4600" u="none" cap="none" strike="noStrike">
                <a:solidFill>
                  <a:srgbClr val="595959"/>
                </a:solidFill>
                <a:latin typeface="Calibri"/>
                <a:ea typeface="Calibri"/>
                <a:cs typeface="Calibri"/>
                <a:sym typeface="Calibri"/>
              </a:rPr>
              <a:t>H2O-generated model POJO (hosted by servlet container)</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8" name="Shape 1568"/>
        <p:cNvGrpSpPr/>
        <p:nvPr/>
      </p:nvGrpSpPr>
      <p:grpSpPr>
        <a:xfrm>
          <a:off x="0" y="0"/>
          <a:ext cx="0" cy="0"/>
          <a:chOff x="0" y="0"/>
          <a:chExt cx="0" cy="0"/>
        </a:xfrm>
      </p:grpSpPr>
      <p:sp>
        <p:nvSpPr>
          <p:cNvPr id="1569" name="Shape 1569"/>
          <p:cNvSpPr txBox="1"/>
          <p:nvPr>
            <p:ph idx="1" type="body"/>
          </p:nvPr>
        </p:nvSpPr>
        <p:spPr>
          <a:xfrm>
            <a:off x="5572026" y="558864"/>
            <a:ext cx="13239947" cy="3404394"/>
          </a:xfrm>
          <a:prstGeom prst="rect">
            <a:avLst/>
          </a:prstGeom>
          <a:noFill/>
          <a:ln>
            <a:noFill/>
          </a:ln>
        </p:spPr>
        <p:txBody>
          <a:bodyPr anchorCtr="0" anchor="t" bIns="91375" lIns="91375" rIns="91375" tIns="91375">
            <a:noAutofit/>
          </a:bodyPr>
          <a:lstStyle/>
          <a:p>
            <a:pPr indent="0" lvl="0" marL="0" marR="0" rtl="0" algn="ctr">
              <a:lnSpc>
                <a:spcPct val="100000"/>
              </a:lnSpc>
              <a:spcBef>
                <a:spcPts val="0"/>
              </a:spcBef>
              <a:spcAft>
                <a:spcPts val="0"/>
              </a:spcAft>
              <a:buClr>
                <a:srgbClr val="000000"/>
              </a:buClr>
              <a:buSzPct val="25000"/>
              <a:buFont typeface="Arial"/>
              <a:buNone/>
            </a:pPr>
            <a:r>
              <a:rPr b="0" i="0" lang="en-US" sz="8200" u="none" cap="none" strike="noStrike">
                <a:solidFill>
                  <a:srgbClr val="000000"/>
                </a:solidFill>
                <a:latin typeface="Calibri"/>
                <a:ea typeface="Calibri"/>
                <a:cs typeface="Calibri"/>
                <a:sym typeface="Calibri"/>
              </a:rPr>
              <a:t>Predict Loan Defaults</a:t>
            </a:r>
          </a:p>
        </p:txBody>
      </p:sp>
      <p:pic>
        <p:nvPicPr>
          <p:cNvPr id="1570" name="Shape 1570"/>
          <p:cNvPicPr preferRelativeResize="0"/>
          <p:nvPr/>
        </p:nvPicPr>
        <p:blipFill rotWithShape="1">
          <a:blip r:embed="rId3">
            <a:alphaModFix/>
          </a:blip>
          <a:srcRect b="0" l="0" r="0" t="0"/>
          <a:stretch/>
        </p:blipFill>
        <p:spPr>
          <a:xfrm>
            <a:off x="5565850" y="2649778"/>
            <a:ext cx="13941349" cy="99410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pic>
        <p:nvPicPr>
          <p:cNvPr id="276" name="Shape 276"/>
          <p:cNvPicPr preferRelativeResize="0"/>
          <p:nvPr/>
        </p:nvPicPr>
        <p:blipFill rotWithShape="1">
          <a:blip r:embed="rId3">
            <a:alphaModFix/>
          </a:blip>
          <a:srcRect b="0" l="0" r="0" t="0"/>
          <a:stretch/>
        </p:blipFill>
        <p:spPr>
          <a:xfrm>
            <a:off x="3492500" y="353081"/>
            <a:ext cx="17399000" cy="1203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xecutive">
  <a:themeElements>
    <a:clrScheme name="Executive">
      <a:dk1>
        <a:srgbClr val="000000"/>
      </a:dk1>
      <a:lt1>
        <a:srgbClr val="FFFFFF"/>
      </a:lt1>
      <a:dk2>
        <a:srgbClr val="A7A7A7"/>
      </a:dk2>
      <a:lt2>
        <a:srgbClr val="535353"/>
      </a:lt2>
      <a:accent1>
        <a:srgbClr val="073779"/>
      </a:accent1>
      <a:accent2>
        <a:srgbClr val="8FD9FB"/>
      </a:accent2>
      <a:accent3>
        <a:srgbClr val="FFCC00"/>
      </a:accent3>
      <a:accent4>
        <a:srgbClr val="EB6615"/>
      </a:accent4>
      <a:accent5>
        <a:srgbClr val="C76402"/>
      </a:accent5>
      <a:accent6>
        <a:srgbClr val="B523B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